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3" r:id="rId2"/>
    <p:sldId id="284" r:id="rId3"/>
    <p:sldId id="271" r:id="rId4"/>
    <p:sldId id="277" r:id="rId5"/>
    <p:sldId id="278" r:id="rId6"/>
    <p:sldId id="272" r:id="rId7"/>
    <p:sldId id="279" r:id="rId8"/>
    <p:sldId id="280" r:id="rId9"/>
    <p:sldId id="273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</p:sldIdLst>
  <p:sldSz cx="9144000" cy="5143500" type="screen16x9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6F7"/>
    <a:srgbClr val="0099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0" autoAdjust="0"/>
    <p:restoredTop sz="86467" autoAdjust="0"/>
  </p:normalViewPr>
  <p:slideViewPr>
    <p:cSldViewPr>
      <p:cViewPr varScale="1">
        <p:scale>
          <a:sx n="95" d="100"/>
          <a:sy n="95" d="100"/>
        </p:scale>
        <p:origin x="427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3320" y="-12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67170-BA33-4C60-92BB-5DAC481E5D4C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631AC-2C58-421F-BD7B-ADE916D79F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82274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64D34-B57F-4BE9-9AA3-330790EC0846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84942-5E76-4816-BCE8-136B6913CC8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4296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543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456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429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437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356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433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109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821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353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997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437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4444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6557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05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9957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33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2593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1067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552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4942-5E76-4816-BCE8-136B6913CC82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 &amp; MQ - Carlo Cosmelli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29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8801-AF24-40FA-A536-65EE4FDA8376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4B8E-E252-4EC6-99BE-2FA8E8B02C4D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53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B50D-5186-4DB9-91E7-7B6D2F1C1A40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52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6C5E-846B-439F-AAE4-113E0F5F09D5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51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E5C5-3AF8-4A1B-95E5-DF470F99C7E0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77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3DB8-4615-4D2C-9B65-3F960FFB5824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76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3391-B09D-4F0F-BC16-CEBD6B9742C8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4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24CC-2CC8-4673-8967-C21C6808A78E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29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5341-5399-4DBA-8F95-BEE82463D27A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3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49F2-689E-4706-B141-69E3B8C74B7C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05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5113-F758-4469-AEF6-91B64DFF97F0}" type="datetime1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 &amp; MQ - Carlo Cosmelli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60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6638A-CCC4-41F1-B6E4-C761C20C31A8}" type="datetime1">
              <a:rPr lang="it-IT" smtClean="0"/>
              <a:pPr/>
              <a:t>17/05/2016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err="1" smtClean="0"/>
              <a:t>R</a:t>
            </a:r>
            <a:r>
              <a:rPr lang="it-IT" dirty="0" smtClean="0"/>
              <a:t> &amp; MQ - Carlo </a:t>
            </a:r>
            <a:r>
              <a:rPr lang="it-IT" dirty="0" err="1" smtClean="0"/>
              <a:t>Cosmelli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C0026-57C0-4FBE-A77A-58B0CFCFBA7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84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3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7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Macintosh%20HD:Users:liviasoffi:Desktop:COURSERA:MeccanicaQuantistica:Appunti%20QM12010%20-%20MQ%20completo2012%20%20pagine%2014-20%20-%20ok.doc!OLE_LINK36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411510"/>
            <a:ext cx="5184576" cy="875151"/>
          </a:xfrm>
        </p:spPr>
        <p:txBody>
          <a:bodyPr>
            <a:noAutofit/>
          </a:bodyPr>
          <a:lstStyle/>
          <a:p>
            <a:r>
              <a:rPr lang="it-IT" sz="2000" b="1" dirty="0">
                <a:latin typeface="+mn-lt"/>
                <a:ea typeface="Gungsuh" pitchFamily="18" charset="-127"/>
              </a:rPr>
              <a:t>La visione del mondo </a:t>
            </a:r>
            <a:r>
              <a:rPr lang="it-IT" sz="2000" b="1" dirty="0" smtClean="0">
                <a:latin typeface="+mn-lt"/>
                <a:ea typeface="Gungsuh" pitchFamily="18" charset="-127"/>
              </a:rPr>
              <a:t/>
            </a:r>
            <a:br>
              <a:rPr lang="it-IT" sz="2000" b="1" dirty="0" smtClean="0">
                <a:latin typeface="+mn-lt"/>
                <a:ea typeface="Gungsuh" pitchFamily="18" charset="-127"/>
              </a:rPr>
            </a:br>
            <a:r>
              <a:rPr lang="it-IT" sz="2000" b="1" dirty="0" smtClean="0">
                <a:latin typeface="+mn-lt"/>
                <a:ea typeface="Gungsuh" pitchFamily="18" charset="-127"/>
              </a:rPr>
              <a:t>della </a:t>
            </a:r>
            <a:r>
              <a:rPr lang="it-IT" sz="2000" b="1" dirty="0">
                <a:latin typeface="+mn-lt"/>
                <a:ea typeface="Gungsuh" pitchFamily="18" charset="-127"/>
              </a:rPr>
              <a:t>Relatività e della Meccanica </a:t>
            </a:r>
            <a:r>
              <a:rPr lang="it-IT" sz="2000" b="1" dirty="0" smtClean="0">
                <a:latin typeface="+mn-lt"/>
                <a:ea typeface="Gungsuh" pitchFamily="18" charset="-127"/>
              </a:rPr>
              <a:t>Quantistica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9939" y="3074071"/>
            <a:ext cx="3075770" cy="433783"/>
          </a:xfrm>
        </p:spPr>
        <p:txBody>
          <a:bodyPr>
            <a:normAutofit fontScale="92500" lnSpcReduction="10000"/>
          </a:bodyPr>
          <a:lstStyle/>
          <a:p>
            <a:r>
              <a:rPr lang="it-IT" sz="2600" b="1" dirty="0" smtClean="0">
                <a:solidFill>
                  <a:schemeClr val="tx1"/>
                </a:solidFill>
              </a:rPr>
              <a:t>Carlo Cosmelli</a:t>
            </a:r>
          </a:p>
          <a:p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Didattica\Coursera\Poster Philadelphia\logo stret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479" y="4263500"/>
            <a:ext cx="1622690" cy="46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5686"/>
            <a:ext cx="2706726" cy="153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539552" y="1419622"/>
            <a:ext cx="4392488" cy="14764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>
                <a:latin typeface="+mn-lt"/>
                <a:ea typeface="Gungsuh" pitchFamily="18" charset="-127"/>
              </a:rPr>
              <a:t>Settimana 7</a:t>
            </a:r>
          </a:p>
          <a:p>
            <a:endParaRPr lang="it-IT" sz="1800" b="1" dirty="0" smtClean="0">
              <a:latin typeface="+mn-lt"/>
              <a:ea typeface="Gungsuh" pitchFamily="18" charset="-127"/>
            </a:endParaRP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Lezione 7.1 </a:t>
            </a: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Einstein, </a:t>
            </a:r>
            <a:r>
              <a:rPr lang="it-IT" sz="1800" b="1" dirty="0" err="1" smtClean="0">
                <a:latin typeface="+mn-lt"/>
                <a:ea typeface="Gungsuh" pitchFamily="18" charset="-127"/>
              </a:rPr>
              <a:t>Podolsky</a:t>
            </a:r>
            <a:r>
              <a:rPr lang="it-IT" sz="1800" b="1" dirty="0" smtClean="0">
                <a:latin typeface="+mn-lt"/>
                <a:ea typeface="Gungsuh" pitchFamily="18" charset="-127"/>
              </a:rPr>
              <a:t> e </a:t>
            </a:r>
            <a:r>
              <a:rPr lang="it-IT" sz="1800" b="1" dirty="0" err="1" smtClean="0">
                <a:latin typeface="+mn-lt"/>
                <a:ea typeface="Gungsuh" pitchFamily="18" charset="-127"/>
              </a:rPr>
              <a:t>Rosen</a:t>
            </a:r>
            <a:r>
              <a:rPr lang="it-IT" sz="1800" b="1" dirty="0" smtClean="0">
                <a:latin typeface="+mn-lt"/>
                <a:ea typeface="Gungsuh" pitchFamily="18" charset="-127"/>
              </a:rPr>
              <a:t> mettono in crisi la </a:t>
            </a:r>
            <a:r>
              <a:rPr lang="it-IT" sz="1800" b="1" dirty="0">
                <a:latin typeface="+mn-lt"/>
                <a:ea typeface="Gungsuh" pitchFamily="18" charset="-127"/>
              </a:rPr>
              <a:t>M</a:t>
            </a:r>
            <a:r>
              <a:rPr lang="it-IT" sz="1800" b="1" dirty="0" smtClean="0">
                <a:latin typeface="+mn-lt"/>
                <a:ea typeface="Gungsuh" pitchFamily="18" charset="-127"/>
              </a:rPr>
              <a:t>eccanica </a:t>
            </a:r>
            <a:r>
              <a:rPr lang="it-IT" sz="1800" b="1" dirty="0">
                <a:latin typeface="+mn-lt"/>
                <a:ea typeface="Gungsuh" pitchFamily="18" charset="-127"/>
              </a:rPr>
              <a:t>Q</a:t>
            </a:r>
            <a:r>
              <a:rPr lang="it-IT" sz="1800" b="1" dirty="0" smtClean="0">
                <a:latin typeface="+mn-lt"/>
                <a:ea typeface="Gungsuh" pitchFamily="18" charset="-127"/>
              </a:rPr>
              <a:t>uantistica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89" y="3685804"/>
            <a:ext cx="1732580" cy="54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411510"/>
            <a:ext cx="5184576" cy="875151"/>
          </a:xfrm>
        </p:spPr>
        <p:txBody>
          <a:bodyPr>
            <a:noAutofit/>
          </a:bodyPr>
          <a:lstStyle/>
          <a:p>
            <a:r>
              <a:rPr lang="it-IT" sz="2000" b="1" dirty="0">
                <a:latin typeface="+mn-lt"/>
                <a:ea typeface="Gungsuh" pitchFamily="18" charset="-127"/>
              </a:rPr>
              <a:t>La visione del mondo </a:t>
            </a:r>
            <a:r>
              <a:rPr lang="it-IT" sz="2000" b="1" dirty="0" smtClean="0">
                <a:latin typeface="+mn-lt"/>
                <a:ea typeface="Gungsuh" pitchFamily="18" charset="-127"/>
              </a:rPr>
              <a:t/>
            </a:r>
            <a:br>
              <a:rPr lang="it-IT" sz="2000" b="1" dirty="0" smtClean="0">
                <a:latin typeface="+mn-lt"/>
                <a:ea typeface="Gungsuh" pitchFamily="18" charset="-127"/>
              </a:rPr>
            </a:br>
            <a:r>
              <a:rPr lang="it-IT" sz="2000" b="1" dirty="0" smtClean="0">
                <a:latin typeface="+mn-lt"/>
                <a:ea typeface="Gungsuh" pitchFamily="18" charset="-127"/>
              </a:rPr>
              <a:t>della </a:t>
            </a:r>
            <a:r>
              <a:rPr lang="it-IT" sz="2000" b="1" dirty="0">
                <a:latin typeface="+mn-lt"/>
                <a:ea typeface="Gungsuh" pitchFamily="18" charset="-127"/>
              </a:rPr>
              <a:t>Relatività e della Meccanica </a:t>
            </a:r>
            <a:r>
              <a:rPr lang="it-IT" sz="2000" b="1" dirty="0" smtClean="0">
                <a:latin typeface="+mn-lt"/>
                <a:ea typeface="Gungsuh" pitchFamily="18" charset="-127"/>
              </a:rPr>
              <a:t>Quantistica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9939" y="3074071"/>
            <a:ext cx="3075770" cy="433783"/>
          </a:xfrm>
        </p:spPr>
        <p:txBody>
          <a:bodyPr>
            <a:normAutofit fontScale="92500" lnSpcReduction="10000"/>
          </a:bodyPr>
          <a:lstStyle/>
          <a:p>
            <a:r>
              <a:rPr lang="it-IT" sz="2600" b="1" dirty="0" smtClean="0">
                <a:solidFill>
                  <a:schemeClr val="tx1"/>
                </a:solidFill>
              </a:rPr>
              <a:t>Carlo Cosmelli</a:t>
            </a:r>
          </a:p>
          <a:p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10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Didattica\Coursera\Poster Philadelphia\logo stret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479" y="4263500"/>
            <a:ext cx="1622690" cy="46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5686"/>
            <a:ext cx="2706726" cy="153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539552" y="1419622"/>
            <a:ext cx="4392488" cy="1019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>
                <a:latin typeface="+mn-lt"/>
                <a:ea typeface="Gungsuh" pitchFamily="18" charset="-127"/>
              </a:rPr>
              <a:t>Settimana 7</a:t>
            </a:r>
          </a:p>
          <a:p>
            <a:endParaRPr lang="it-IT" sz="1800" b="1" dirty="0" smtClean="0">
              <a:latin typeface="+mn-lt"/>
              <a:ea typeface="Gungsuh" pitchFamily="18" charset="-127"/>
            </a:endParaRP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Lezione 7.2 </a:t>
            </a: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Stati a due fotoni </a:t>
            </a: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( la prima di due lezioni difficili)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89" y="3685804"/>
            <a:ext cx="1732580" cy="54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La notazione di </a:t>
            </a:r>
            <a:r>
              <a:rPr lang="it-IT" sz="2000" b="1" dirty="0" err="1" smtClean="0"/>
              <a:t>Dirac</a:t>
            </a:r>
            <a:r>
              <a:rPr lang="it-IT" sz="2000" b="1" dirty="0" smtClean="0"/>
              <a:t> - 1</a:t>
            </a:r>
            <a:r>
              <a:rPr lang="it-IT" sz="2000" dirty="0" smtClean="0"/>
              <a:t> 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11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-36512" y="4876006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8256" y="500203"/>
            <a:ext cx="67398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- Consideriamo un generico stato </a:t>
            </a:r>
            <a:r>
              <a:rPr lang="it-IT" sz="1600" b="1" dirty="0">
                <a:sym typeface="Symbol"/>
              </a:rPr>
              <a:t> </a:t>
            </a:r>
            <a:r>
              <a:rPr lang="it-IT" sz="1600" dirty="0" smtClean="0"/>
              <a:t>di un fotone creato come somma di due stati diversi 1 e 2:</a:t>
            </a:r>
            <a:endParaRPr lang="it-IT" sz="1600" baseline="-25000" dirty="0" smtClean="0"/>
          </a:p>
          <a:p>
            <a:endParaRPr lang="it-IT" sz="1600" dirty="0" smtClean="0"/>
          </a:p>
          <a:p>
            <a:r>
              <a:rPr lang="it-IT" sz="1600" dirty="0" smtClean="0"/>
              <a:t>Es. ψ</a:t>
            </a:r>
            <a:r>
              <a:rPr lang="it-IT" sz="1600" baseline="-25000" dirty="0" smtClean="0"/>
              <a:t>1 </a:t>
            </a:r>
            <a:r>
              <a:rPr lang="it-IT" sz="1600" dirty="0" smtClean="0"/>
              <a:t>= “</a:t>
            </a:r>
            <a:r>
              <a:rPr lang="it-IT" sz="1600" b="1" dirty="0" smtClean="0"/>
              <a:t>V</a:t>
            </a:r>
            <a:r>
              <a:rPr lang="it-IT" sz="1600" dirty="0" smtClean="0"/>
              <a:t>” può essere lo stato di un fotone con polarizzazione </a:t>
            </a:r>
            <a:r>
              <a:rPr lang="it-IT" sz="1600" b="1" dirty="0" smtClean="0"/>
              <a:t>V</a:t>
            </a:r>
            <a:r>
              <a:rPr lang="it-IT" sz="1600" dirty="0" smtClean="0"/>
              <a:t>erticale e</a:t>
            </a:r>
          </a:p>
          <a:p>
            <a:r>
              <a:rPr lang="it-IT" sz="1600" dirty="0" smtClean="0"/>
              <a:t> ψ</a:t>
            </a:r>
            <a:r>
              <a:rPr lang="it-IT" sz="1600" baseline="-25000" dirty="0" smtClean="0"/>
              <a:t>2 </a:t>
            </a:r>
            <a:r>
              <a:rPr lang="it-IT" sz="1600" dirty="0" smtClean="0"/>
              <a:t>= “</a:t>
            </a:r>
            <a:r>
              <a:rPr lang="it-IT" sz="1600" b="1" dirty="0" smtClean="0"/>
              <a:t>O</a:t>
            </a:r>
            <a:r>
              <a:rPr lang="it-IT" sz="1600" dirty="0" smtClean="0"/>
              <a:t>” lo stato di un fotone con polarizzazione </a:t>
            </a:r>
            <a:r>
              <a:rPr lang="it-IT" sz="1600" b="1" dirty="0" smtClean="0"/>
              <a:t>O</a:t>
            </a:r>
            <a:r>
              <a:rPr lang="it-IT" sz="1600" dirty="0" smtClean="0"/>
              <a:t>rizzontale] </a:t>
            </a:r>
            <a:endParaRPr lang="it-IT" sz="1600" dirty="0"/>
          </a:p>
        </p:txBody>
      </p:sp>
      <p:sp>
        <p:nvSpPr>
          <p:cNvPr id="16" name="Rectangle 15"/>
          <p:cNvSpPr/>
          <p:nvPr/>
        </p:nvSpPr>
        <p:spPr>
          <a:xfrm>
            <a:off x="1839763" y="850013"/>
            <a:ext cx="15840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ym typeface="Symbol"/>
              </a:rPr>
              <a:t></a:t>
            </a:r>
            <a:r>
              <a:rPr lang="it-IT" sz="1600" b="1" dirty="0" smtClean="0"/>
              <a:t> = a</a:t>
            </a:r>
            <a:r>
              <a:rPr lang="it-IT" sz="1600" b="1" baseline="-25000" dirty="0" smtClean="0"/>
              <a:t>1</a:t>
            </a:r>
            <a:r>
              <a:rPr lang="it-IT" sz="1600" b="1" dirty="0" smtClean="0"/>
              <a:t> </a:t>
            </a:r>
            <a:r>
              <a:rPr lang="it-IT" sz="1600" b="1" dirty="0" smtClean="0">
                <a:sym typeface="Symbol"/>
              </a:rPr>
              <a:t></a:t>
            </a:r>
            <a:r>
              <a:rPr lang="it-IT" sz="1600" b="1" baseline="-25000" dirty="0" smtClean="0"/>
              <a:t>1 </a:t>
            </a:r>
            <a:r>
              <a:rPr lang="it-IT" sz="1600" b="1" dirty="0" smtClean="0"/>
              <a:t>+ a</a:t>
            </a:r>
            <a:r>
              <a:rPr lang="it-IT" sz="1600" b="1" baseline="-25000" dirty="0" smtClean="0"/>
              <a:t>2 </a:t>
            </a:r>
            <a:r>
              <a:rPr lang="it-IT" sz="1600" b="1" dirty="0" smtClean="0">
                <a:sym typeface="Symbol"/>
              </a:rPr>
              <a:t></a:t>
            </a:r>
            <a:r>
              <a:rPr lang="it-IT" sz="1600" b="1" baseline="-25000" dirty="0" smtClean="0"/>
              <a:t>2</a:t>
            </a:r>
            <a:r>
              <a:rPr lang="it-IT" sz="1600" b="1" dirty="0" smtClean="0"/>
              <a:t> </a:t>
            </a:r>
            <a:endParaRPr lang="it-IT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1475656" y="2320300"/>
            <a:ext cx="33425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/>
              <a:t>P</a:t>
            </a:r>
            <a:r>
              <a:rPr lang="it-IT" sz="1600" b="1" baseline="-25000" dirty="0" smtClean="0"/>
              <a:t>1</a:t>
            </a:r>
            <a:r>
              <a:rPr lang="it-IT" sz="1600" b="1" dirty="0" smtClean="0"/>
              <a:t>= P(</a:t>
            </a:r>
            <a:r>
              <a:rPr lang="it-IT" sz="1600" b="1" dirty="0" smtClean="0">
                <a:sym typeface="Symbol"/>
              </a:rPr>
              <a:t></a:t>
            </a:r>
            <a:r>
              <a:rPr lang="it-IT" sz="1600" b="1" baseline="-25000" dirty="0" smtClean="0"/>
              <a:t>1 </a:t>
            </a:r>
            <a:r>
              <a:rPr lang="it-IT" sz="1600" b="1" dirty="0" smtClean="0"/>
              <a:t>) = [a</a:t>
            </a:r>
            <a:r>
              <a:rPr lang="it-IT" sz="1600" b="1" baseline="-25000" dirty="0" smtClean="0"/>
              <a:t>1</a:t>
            </a:r>
            <a:r>
              <a:rPr lang="it-IT" sz="1600" b="1" dirty="0" smtClean="0"/>
              <a:t>]</a:t>
            </a:r>
            <a:r>
              <a:rPr lang="it-IT" sz="1600" b="1" baseline="30000" dirty="0" smtClean="0"/>
              <a:t>2</a:t>
            </a:r>
            <a:r>
              <a:rPr lang="it-IT" sz="1600" baseline="-25000" dirty="0" smtClean="0"/>
              <a:t>   </a:t>
            </a:r>
            <a:r>
              <a:rPr lang="it-IT" sz="1600" dirty="0" smtClean="0"/>
              <a:t> e   </a:t>
            </a:r>
            <a:r>
              <a:rPr lang="it-IT" sz="1600" b="1" dirty="0" smtClean="0"/>
              <a:t>P</a:t>
            </a:r>
            <a:r>
              <a:rPr lang="it-IT" sz="1600" b="1" baseline="-25000" dirty="0" smtClean="0"/>
              <a:t>2</a:t>
            </a:r>
            <a:r>
              <a:rPr lang="it-IT" sz="1600" b="1" dirty="0" smtClean="0"/>
              <a:t>= P(</a:t>
            </a:r>
            <a:r>
              <a:rPr lang="it-IT" sz="1600" b="1" dirty="0" smtClean="0">
                <a:sym typeface="Symbol"/>
              </a:rPr>
              <a:t></a:t>
            </a:r>
            <a:r>
              <a:rPr lang="it-IT" sz="1600" b="1" baseline="-25000" dirty="0" smtClean="0"/>
              <a:t>2 </a:t>
            </a:r>
            <a:r>
              <a:rPr lang="it-IT" sz="1600" b="1" dirty="0" smtClean="0"/>
              <a:t>) = [a</a:t>
            </a:r>
            <a:r>
              <a:rPr lang="it-IT" sz="1600" b="1" baseline="-25000" dirty="0" smtClean="0"/>
              <a:t>2</a:t>
            </a:r>
            <a:r>
              <a:rPr lang="it-IT" sz="1600" b="1" dirty="0" smtClean="0"/>
              <a:t>]</a:t>
            </a:r>
            <a:r>
              <a:rPr lang="it-IT" sz="1600" b="1" baseline="30000" dirty="0" smtClean="0"/>
              <a:t>2</a:t>
            </a:r>
            <a:r>
              <a:rPr lang="it-IT" sz="1600" b="1" baseline="-25000" dirty="0" smtClean="0"/>
              <a:t> </a:t>
            </a:r>
            <a:endParaRPr lang="it-IT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876" y="1943236"/>
            <a:ext cx="6559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 Le </a:t>
            </a:r>
            <a:r>
              <a:rPr lang="it-IT" sz="1600" dirty="0" smtClean="0"/>
              <a:t>probabilità di ottenere uno dei due stati, se venissero misurati, sono:   </a:t>
            </a:r>
            <a:endParaRPr lang="it-IT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8256" y="2715766"/>
            <a:ext cx="466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  <a:r>
              <a:rPr lang="it-IT" sz="1600" dirty="0" smtClean="0"/>
              <a:t>- Nella notazione di </a:t>
            </a:r>
            <a:r>
              <a:rPr lang="it-IT" sz="1600" b="1" dirty="0" smtClean="0"/>
              <a:t>Dirac</a:t>
            </a:r>
            <a:r>
              <a:rPr lang="it-IT" sz="1600" dirty="0" smtClean="0"/>
              <a:t> lo stato  </a:t>
            </a:r>
            <a:r>
              <a:rPr lang="it-IT" sz="1600" dirty="0" smtClean="0">
                <a:sym typeface="Symbol"/>
              </a:rPr>
              <a:t></a:t>
            </a:r>
            <a:r>
              <a:rPr lang="it-IT" sz="1600" dirty="0" smtClean="0"/>
              <a:t>  si scrive:</a:t>
            </a:r>
            <a:endParaRPr lang="it-IT" sz="1600" dirty="0"/>
          </a:p>
        </p:txBody>
      </p:sp>
      <p:sp>
        <p:nvSpPr>
          <p:cNvPr id="21" name="Rectangle 20"/>
          <p:cNvSpPr/>
          <p:nvPr/>
        </p:nvSpPr>
        <p:spPr>
          <a:xfrm>
            <a:off x="1817426" y="3207504"/>
            <a:ext cx="235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|</a:t>
            </a:r>
            <a:r>
              <a:rPr lang="it-IT" b="1" dirty="0" smtClean="0">
                <a:sym typeface="Symbol"/>
              </a:rPr>
              <a:t></a:t>
            </a:r>
            <a:r>
              <a:rPr lang="it-IT" b="1" dirty="0" smtClean="0"/>
              <a:t>&gt; = </a:t>
            </a:r>
            <a:r>
              <a:rPr lang="it-IT" b="1" dirty="0" smtClean="0">
                <a:solidFill>
                  <a:srgbClr val="FF0000"/>
                </a:solidFill>
              </a:rPr>
              <a:t>a</a:t>
            </a:r>
            <a:r>
              <a:rPr lang="it-IT" b="1" baseline="-25000" dirty="0" smtClean="0">
                <a:solidFill>
                  <a:srgbClr val="FF0000"/>
                </a:solidFill>
              </a:rPr>
              <a:t>1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3346F7"/>
                </a:solidFill>
              </a:rPr>
              <a:t>|</a:t>
            </a:r>
            <a:r>
              <a:rPr lang="it-IT" b="1" dirty="0" smtClean="0">
                <a:solidFill>
                  <a:srgbClr val="3346F7"/>
                </a:solidFill>
                <a:sym typeface="Symbol"/>
              </a:rPr>
              <a:t></a:t>
            </a:r>
            <a:r>
              <a:rPr lang="it-IT" b="1" baseline="-25000" dirty="0" smtClean="0">
                <a:solidFill>
                  <a:srgbClr val="3346F7"/>
                </a:solidFill>
              </a:rPr>
              <a:t>1</a:t>
            </a:r>
            <a:r>
              <a:rPr lang="it-IT" b="1" dirty="0" smtClean="0">
                <a:solidFill>
                  <a:srgbClr val="3346F7"/>
                </a:solidFill>
              </a:rPr>
              <a:t>&gt;+ </a:t>
            </a:r>
            <a:r>
              <a:rPr lang="it-IT" b="1" dirty="0" smtClean="0">
                <a:solidFill>
                  <a:srgbClr val="FF0000"/>
                </a:solidFill>
              </a:rPr>
              <a:t>a</a:t>
            </a:r>
            <a:r>
              <a:rPr lang="it-IT" b="1" baseline="-25000" dirty="0" smtClean="0">
                <a:solidFill>
                  <a:srgbClr val="FF0000"/>
                </a:solidFill>
              </a:rPr>
              <a:t>2</a:t>
            </a:r>
            <a:r>
              <a:rPr lang="it-IT" b="1" baseline="-25000" dirty="0" smtClean="0"/>
              <a:t> </a:t>
            </a:r>
            <a:r>
              <a:rPr lang="it-IT" b="1" dirty="0" smtClean="0">
                <a:solidFill>
                  <a:srgbClr val="3346F7"/>
                </a:solidFill>
              </a:rPr>
              <a:t>|</a:t>
            </a:r>
            <a:r>
              <a:rPr lang="it-IT" b="1" dirty="0" smtClean="0">
                <a:solidFill>
                  <a:srgbClr val="3346F7"/>
                </a:solidFill>
                <a:sym typeface="Symbol"/>
              </a:rPr>
              <a:t></a:t>
            </a:r>
            <a:r>
              <a:rPr lang="it-IT" b="1" baseline="-25000" dirty="0" smtClean="0">
                <a:solidFill>
                  <a:srgbClr val="3346F7"/>
                </a:solidFill>
              </a:rPr>
              <a:t>2</a:t>
            </a:r>
            <a:r>
              <a:rPr lang="it-IT" b="1" dirty="0" smtClean="0">
                <a:solidFill>
                  <a:srgbClr val="3346F7"/>
                </a:solidFill>
              </a:rPr>
              <a:t>&gt;</a:t>
            </a:r>
            <a:endParaRPr lang="it-IT" b="1" dirty="0">
              <a:solidFill>
                <a:srgbClr val="3346F7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23730" y="3798788"/>
            <a:ext cx="30115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I fattori </a:t>
            </a:r>
            <a:r>
              <a:rPr lang="it-IT" sz="1600" b="1" dirty="0" smtClean="0">
                <a:solidFill>
                  <a:srgbClr val="FF0000"/>
                </a:solidFill>
              </a:rPr>
              <a:t>a</a:t>
            </a:r>
            <a:r>
              <a:rPr lang="it-IT" sz="1600" b="1" baseline="-25000" dirty="0" smtClean="0">
                <a:solidFill>
                  <a:srgbClr val="FF0000"/>
                </a:solidFill>
              </a:rPr>
              <a:t>1</a:t>
            </a:r>
            <a:r>
              <a:rPr lang="it-IT" sz="1600" b="1" baseline="-25000" dirty="0" smtClean="0"/>
              <a:t> </a:t>
            </a:r>
            <a:r>
              <a:rPr lang="it-IT" sz="1600" dirty="0" smtClean="0"/>
              <a:t>e </a:t>
            </a:r>
            <a:r>
              <a:rPr lang="it-IT" sz="1600" b="1" dirty="0" smtClean="0">
                <a:solidFill>
                  <a:srgbClr val="FF0000"/>
                </a:solidFill>
              </a:rPr>
              <a:t>a</a:t>
            </a:r>
            <a:r>
              <a:rPr lang="it-IT" sz="1600" b="1" baseline="-25000" dirty="0" smtClean="0">
                <a:solidFill>
                  <a:srgbClr val="FF0000"/>
                </a:solidFill>
              </a:rPr>
              <a:t>2</a:t>
            </a:r>
            <a:r>
              <a:rPr lang="it-IT" sz="1600" dirty="0" smtClean="0"/>
              <a:t> sono i coefficienti che determinano la probabilità di ottenere il valore descritto da </a:t>
            </a:r>
            <a:r>
              <a:rPr lang="it-IT" sz="1600" dirty="0"/>
              <a:t>ψ</a:t>
            </a:r>
            <a:r>
              <a:rPr lang="it-IT" sz="1600" baseline="-25000" dirty="0"/>
              <a:t>1 </a:t>
            </a:r>
            <a:r>
              <a:rPr lang="it-IT" sz="1600" baseline="-25000" dirty="0" smtClean="0"/>
              <a:t> </a:t>
            </a:r>
            <a:r>
              <a:rPr lang="it-IT" sz="1600" dirty="0" smtClean="0"/>
              <a:t>e  ψ</a:t>
            </a:r>
            <a:r>
              <a:rPr lang="it-IT" sz="1600" baseline="-25000" dirty="0" smtClean="0"/>
              <a:t>2 </a:t>
            </a:r>
            <a:endParaRPr lang="it-IT" sz="1600" dirty="0"/>
          </a:p>
        </p:txBody>
      </p:sp>
      <p:sp>
        <p:nvSpPr>
          <p:cNvPr id="23" name="Rectangle 22"/>
          <p:cNvSpPr/>
          <p:nvPr/>
        </p:nvSpPr>
        <p:spPr>
          <a:xfrm>
            <a:off x="3059832" y="4011910"/>
            <a:ext cx="29536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Le </a:t>
            </a:r>
            <a:r>
              <a:rPr lang="it-IT" sz="1600" dirty="0" smtClean="0">
                <a:solidFill>
                  <a:srgbClr val="3346F7"/>
                </a:solidFill>
              </a:rPr>
              <a:t>|ψ&gt;</a:t>
            </a:r>
            <a:r>
              <a:rPr lang="it-IT" sz="1600" dirty="0" smtClean="0"/>
              <a:t> sono le funzioni d’onda che descrivono gli stati 1 e 2. </a:t>
            </a:r>
            <a:endParaRPr lang="it-IT" sz="1600" dirty="0"/>
          </a:p>
        </p:txBody>
      </p:sp>
      <p:cxnSp>
        <p:nvCxnSpPr>
          <p:cNvPr id="4" name="Connettore 2 3"/>
          <p:cNvCxnSpPr/>
          <p:nvPr/>
        </p:nvCxnSpPr>
        <p:spPr>
          <a:xfrm flipV="1">
            <a:off x="6372200" y="814512"/>
            <a:ext cx="0" cy="694819"/>
          </a:xfrm>
          <a:prstGeom prst="straightConnector1">
            <a:avLst/>
          </a:prstGeom>
          <a:ln w="22225">
            <a:solidFill>
              <a:srgbClr val="3346F7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5228794" y="1635646"/>
            <a:ext cx="728464" cy="1"/>
          </a:xfrm>
          <a:prstGeom prst="straightConnector1">
            <a:avLst/>
          </a:prstGeom>
          <a:ln w="22225">
            <a:solidFill>
              <a:srgbClr val="3346F7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o 10"/>
          <p:cNvGrpSpPr/>
          <p:nvPr/>
        </p:nvGrpSpPr>
        <p:grpSpPr>
          <a:xfrm>
            <a:off x="994652" y="3540796"/>
            <a:ext cx="2425673" cy="307362"/>
            <a:chOff x="994652" y="3540796"/>
            <a:chExt cx="2425673" cy="307362"/>
          </a:xfrm>
        </p:grpSpPr>
        <p:sp>
          <p:nvSpPr>
            <p:cNvPr id="10" name="Figura a mano libera 9"/>
            <p:cNvSpPr/>
            <p:nvPr/>
          </p:nvSpPr>
          <p:spPr>
            <a:xfrm>
              <a:off x="994652" y="3542338"/>
              <a:ext cx="1533395" cy="304263"/>
            </a:xfrm>
            <a:custGeom>
              <a:avLst/>
              <a:gdLst>
                <a:gd name="connsiteX0" fmla="*/ 0 w 1675119"/>
                <a:gd name="connsiteY0" fmla="*/ 307362 h 307362"/>
                <a:gd name="connsiteX1" fmla="*/ 1191025 w 1675119"/>
                <a:gd name="connsiteY1" fmla="*/ 276626 h 307362"/>
                <a:gd name="connsiteX2" fmla="*/ 1675119 w 1675119"/>
                <a:gd name="connsiteY2" fmla="*/ 0 h 307362"/>
                <a:gd name="connsiteX0" fmla="*/ 0 w 1650309"/>
                <a:gd name="connsiteY0" fmla="*/ 299678 h 304263"/>
                <a:gd name="connsiteX1" fmla="*/ 1166215 w 1650309"/>
                <a:gd name="connsiteY1" fmla="*/ 276626 h 304263"/>
                <a:gd name="connsiteX2" fmla="*/ 1650309 w 1650309"/>
                <a:gd name="connsiteY2" fmla="*/ 0 h 304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0309" h="304263">
                  <a:moveTo>
                    <a:pt x="0" y="299678"/>
                  </a:moveTo>
                  <a:cubicBezTo>
                    <a:pt x="388738" y="291994"/>
                    <a:pt x="891164" y="326572"/>
                    <a:pt x="1166215" y="276626"/>
                  </a:cubicBezTo>
                  <a:cubicBezTo>
                    <a:pt x="1441267" y="226680"/>
                    <a:pt x="1547855" y="112699"/>
                    <a:pt x="1650309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igura a mano libera 23"/>
            <p:cNvSpPr/>
            <p:nvPr/>
          </p:nvSpPr>
          <p:spPr>
            <a:xfrm>
              <a:off x="1745206" y="3540796"/>
              <a:ext cx="1675119" cy="307362"/>
            </a:xfrm>
            <a:custGeom>
              <a:avLst/>
              <a:gdLst>
                <a:gd name="connsiteX0" fmla="*/ 0 w 1675119"/>
                <a:gd name="connsiteY0" fmla="*/ 307362 h 307362"/>
                <a:gd name="connsiteX1" fmla="*/ 1191025 w 1675119"/>
                <a:gd name="connsiteY1" fmla="*/ 276626 h 307362"/>
                <a:gd name="connsiteX2" fmla="*/ 1675119 w 1675119"/>
                <a:gd name="connsiteY2" fmla="*/ 0 h 307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5119" h="307362">
                  <a:moveTo>
                    <a:pt x="0" y="307362"/>
                  </a:moveTo>
                  <a:lnTo>
                    <a:pt x="1191025" y="276626"/>
                  </a:lnTo>
                  <a:cubicBezTo>
                    <a:pt x="1470211" y="225399"/>
                    <a:pt x="1572665" y="112699"/>
                    <a:pt x="1675119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uppo 12"/>
          <p:cNvGrpSpPr/>
          <p:nvPr/>
        </p:nvGrpSpPr>
        <p:grpSpPr>
          <a:xfrm>
            <a:off x="2979370" y="3556563"/>
            <a:ext cx="745852" cy="506764"/>
            <a:chOff x="2979370" y="3556563"/>
            <a:chExt cx="745852" cy="506764"/>
          </a:xfrm>
        </p:grpSpPr>
        <p:sp>
          <p:nvSpPr>
            <p:cNvPr id="12" name="Figura a mano libera 11"/>
            <p:cNvSpPr/>
            <p:nvPr/>
          </p:nvSpPr>
          <p:spPr>
            <a:xfrm>
              <a:off x="2979370" y="3578877"/>
              <a:ext cx="593451" cy="484450"/>
            </a:xfrm>
            <a:custGeom>
              <a:avLst/>
              <a:gdLst>
                <a:gd name="connsiteX0" fmla="*/ 593451 w 593451"/>
                <a:gd name="connsiteY0" fmla="*/ 484450 h 484450"/>
                <a:gd name="connsiteX1" fmla="*/ 230113 w 593451"/>
                <a:gd name="connsiteY1" fmla="*/ 345171 h 484450"/>
                <a:gd name="connsiteX2" fmla="*/ 0 w 593451"/>
                <a:gd name="connsiteY2" fmla="*/ 0 h 48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3451" h="484450">
                  <a:moveTo>
                    <a:pt x="593451" y="484450"/>
                  </a:moveTo>
                  <a:cubicBezTo>
                    <a:pt x="461236" y="455181"/>
                    <a:pt x="329021" y="425913"/>
                    <a:pt x="230113" y="345171"/>
                  </a:cubicBezTo>
                  <a:cubicBezTo>
                    <a:pt x="131205" y="264429"/>
                    <a:pt x="0" y="0"/>
                    <a:pt x="0" y="0"/>
                  </a:cubicBezTo>
                </a:path>
              </a:pathLst>
            </a:custGeom>
            <a:noFill/>
            <a:ln w="22225">
              <a:solidFill>
                <a:srgbClr val="3346F7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igura a mano libera 25"/>
            <p:cNvSpPr/>
            <p:nvPr/>
          </p:nvSpPr>
          <p:spPr>
            <a:xfrm flipH="1">
              <a:off x="3572822" y="3556563"/>
              <a:ext cx="152400" cy="506764"/>
            </a:xfrm>
            <a:custGeom>
              <a:avLst/>
              <a:gdLst>
                <a:gd name="connsiteX0" fmla="*/ 593451 w 593451"/>
                <a:gd name="connsiteY0" fmla="*/ 484450 h 484450"/>
                <a:gd name="connsiteX1" fmla="*/ 230113 w 593451"/>
                <a:gd name="connsiteY1" fmla="*/ 345171 h 484450"/>
                <a:gd name="connsiteX2" fmla="*/ 0 w 593451"/>
                <a:gd name="connsiteY2" fmla="*/ 0 h 48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3451" h="484450">
                  <a:moveTo>
                    <a:pt x="593451" y="484450"/>
                  </a:moveTo>
                  <a:cubicBezTo>
                    <a:pt x="461236" y="455181"/>
                    <a:pt x="329021" y="425913"/>
                    <a:pt x="230113" y="345171"/>
                  </a:cubicBezTo>
                  <a:cubicBezTo>
                    <a:pt x="131205" y="264429"/>
                    <a:pt x="0" y="0"/>
                    <a:pt x="0" y="0"/>
                  </a:cubicBezTo>
                </a:path>
              </a:pathLst>
            </a:custGeom>
            <a:noFill/>
            <a:ln w="22225">
              <a:solidFill>
                <a:srgbClr val="3346F7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06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La notazione di </a:t>
            </a:r>
            <a:r>
              <a:rPr lang="it-IT" sz="2000" b="1" dirty="0" err="1" smtClean="0"/>
              <a:t>Dirac</a:t>
            </a:r>
            <a:r>
              <a:rPr lang="it-IT" sz="2000" dirty="0" smtClean="0"/>
              <a:t>  </a:t>
            </a:r>
            <a:r>
              <a:rPr lang="it-IT" sz="2000" b="1" dirty="0" smtClean="0"/>
              <a:t>- 2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12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0" y="4869656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04498" y="0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52400" y="590550"/>
            <a:ext cx="5715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Per esempio nel caso di </a:t>
            </a:r>
            <a:r>
              <a:rPr lang="it-IT" sz="1600" b="1" dirty="0" smtClean="0"/>
              <a:t>un fotone,  polarizzato </a:t>
            </a:r>
            <a:r>
              <a:rPr lang="it-IT" sz="1600" dirty="0" err="1" smtClean="0"/>
              <a:t>V</a:t>
            </a:r>
            <a:r>
              <a:rPr lang="it-IT" sz="1600" dirty="0" smtClean="0"/>
              <a:t> = Verticalmente (O = Orizzontalmente) :</a:t>
            </a:r>
            <a:endParaRPr lang="it-IT" sz="1600" dirty="0"/>
          </a:p>
        </p:txBody>
      </p:sp>
      <p:sp>
        <p:nvSpPr>
          <p:cNvPr id="24" name="Rectangle 23"/>
          <p:cNvSpPr/>
          <p:nvPr/>
        </p:nvSpPr>
        <p:spPr>
          <a:xfrm>
            <a:off x="184234" y="1275606"/>
            <a:ext cx="6503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|V&gt;</a:t>
            </a:r>
            <a:r>
              <a:rPr lang="it-IT" sz="1600" dirty="0" smtClean="0"/>
              <a:t>: E’ lo  stato di un fotone che passa al 100% un test con un polarizzatore Verticale. Dopo il test il fotone sicuramente sarà Verticale.</a:t>
            </a:r>
          </a:p>
          <a:p>
            <a:endParaRPr lang="it-IT" sz="1600" dirty="0" smtClean="0"/>
          </a:p>
          <a:p>
            <a:r>
              <a:rPr lang="it-IT" sz="1600" b="1" dirty="0" smtClean="0"/>
              <a:t>|O&gt;</a:t>
            </a:r>
            <a:r>
              <a:rPr lang="it-IT" sz="1600" dirty="0" smtClean="0"/>
              <a:t>: E’ lo stato di un fotone che passa al 100% un test con un polarizzatore Orizzontale. Dopo il test il fotone sarà sicuramente Orizzontale</a:t>
            </a:r>
            <a:endParaRPr lang="it-IT" sz="1600" dirty="0"/>
          </a:p>
        </p:txBody>
      </p:sp>
      <p:sp>
        <p:nvSpPr>
          <p:cNvPr id="25" name="Rectangle 24"/>
          <p:cNvSpPr/>
          <p:nvPr/>
        </p:nvSpPr>
        <p:spPr>
          <a:xfrm>
            <a:off x="193830" y="2980426"/>
            <a:ext cx="655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Per un fascio di luce con polarizzazione a 45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 si avrà:</a:t>
            </a:r>
            <a:endParaRPr lang="it-IT" sz="1600" dirty="0"/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>
            <p:extLst/>
          </p:nvPr>
        </p:nvGraphicFramePr>
        <p:xfrm>
          <a:off x="4800358" y="2888510"/>
          <a:ext cx="1853624" cy="522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2" name="Equation" r:id="rId5" imgW="1397000" imgH="393700" progId="Equation.3">
                  <p:embed/>
                </p:oleObj>
              </mc:Choice>
              <mc:Fallback>
                <p:oleObj name="Equation" r:id="rId5" imgW="1397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358" y="2888510"/>
                        <a:ext cx="1853624" cy="522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3" name="Object 7"/>
          <p:cNvGraphicFramePr>
            <a:graphicFrameLocks noChangeAspect="1"/>
          </p:cNvGraphicFramePr>
          <p:nvPr>
            <p:extLst/>
          </p:nvPr>
        </p:nvGraphicFramePr>
        <p:xfrm>
          <a:off x="224702" y="3723878"/>
          <a:ext cx="29178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3" name="Equazione" r:id="rId7" imgW="2197080" imgH="469800" progId="Equation.3">
                  <p:embed/>
                </p:oleObj>
              </mc:Choice>
              <mc:Fallback>
                <p:oleObj name="Equazione" r:id="rId7" imgW="2197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02" y="3723878"/>
                        <a:ext cx="291782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4" name="Object 8"/>
          <p:cNvGraphicFramePr>
            <a:graphicFrameLocks noChangeAspect="1"/>
          </p:cNvGraphicFramePr>
          <p:nvPr>
            <p:extLst/>
          </p:nvPr>
        </p:nvGraphicFramePr>
        <p:xfrm>
          <a:off x="3436054" y="3723878"/>
          <a:ext cx="28987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4" name="Equazione" r:id="rId9" imgW="2184120" imgH="469800" progId="Equation.3">
                  <p:embed/>
                </p:oleObj>
              </mc:Choice>
              <mc:Fallback>
                <p:oleObj name="Equazione" r:id="rId9" imgW="21841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054" y="3723878"/>
                        <a:ext cx="2898775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7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Le direzioni che utilizzeremo negli esperimenti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13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4202" y="27379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200" y="59055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Nel grafico  sono indicate le direzioni  delle due coppie di assi relativi alla polarizzazione dei fotoni o dei polarizzatori che verranno utilizzati:</a:t>
            </a:r>
            <a:endParaRPr lang="it-IT" dirty="0"/>
          </a:p>
        </p:txBody>
      </p:sp>
      <p:sp>
        <p:nvSpPr>
          <p:cNvPr id="14" name="Rectangle 13"/>
          <p:cNvSpPr/>
          <p:nvPr/>
        </p:nvSpPr>
        <p:spPr>
          <a:xfrm>
            <a:off x="76200" y="1518536"/>
            <a:ext cx="4927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Considereremo due polarizzatori, con due coppie di assi ortogonali:</a:t>
            </a:r>
            <a:endParaRPr lang="it-IT" sz="1600" baseline="30000" dirty="0" smtClean="0"/>
          </a:p>
          <a:p>
            <a:endParaRPr lang="it-IT" sz="1600" dirty="0" smtClean="0"/>
          </a:p>
          <a:p>
            <a:r>
              <a:rPr lang="it-IT" sz="1600" dirty="0" smtClean="0"/>
              <a:t>1) La coppia </a:t>
            </a:r>
            <a:r>
              <a:rPr lang="it-IT" sz="1600" b="1" dirty="0" smtClean="0">
                <a:solidFill>
                  <a:srgbClr val="3346F7"/>
                </a:solidFill>
              </a:rPr>
              <a:t>(V,O)</a:t>
            </a:r>
            <a:r>
              <a:rPr lang="it-IT" sz="1600" dirty="0" smtClean="0"/>
              <a:t>:  Verticale a 90</a:t>
            </a:r>
            <a:r>
              <a:rPr lang="it-IT" sz="1600" baseline="30000" dirty="0" smtClean="0"/>
              <a:t>0 </a:t>
            </a:r>
            <a:r>
              <a:rPr lang="it-IT" sz="1600" dirty="0" smtClean="0"/>
              <a:t>,  Orizzontale a 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.</a:t>
            </a:r>
          </a:p>
          <a:p>
            <a:endParaRPr lang="it-IT" sz="1600" dirty="0" smtClean="0"/>
          </a:p>
          <a:p>
            <a:r>
              <a:rPr lang="it-IT" sz="1600" dirty="0" smtClean="0"/>
              <a:t>2) La coppia ruotata di 45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:  le diagonali  a </a:t>
            </a:r>
            <a:r>
              <a:rPr lang="it-IT" sz="1600" b="1" dirty="0" smtClean="0">
                <a:solidFill>
                  <a:srgbClr val="FF0000"/>
                </a:solidFill>
              </a:rPr>
              <a:t>45</a:t>
            </a:r>
            <a:r>
              <a:rPr lang="it-IT" sz="1600" b="1" baseline="30000" dirty="0" smtClean="0">
                <a:solidFill>
                  <a:srgbClr val="FF0000"/>
                </a:solidFill>
              </a:rPr>
              <a:t>0</a:t>
            </a:r>
            <a:r>
              <a:rPr lang="it-IT" sz="1600" baseline="30000" dirty="0" smtClean="0"/>
              <a:t>  </a:t>
            </a:r>
            <a:r>
              <a:rPr lang="it-IT" sz="1600" dirty="0" smtClean="0"/>
              <a:t>e  a   </a:t>
            </a:r>
            <a:r>
              <a:rPr lang="it-IT" sz="1600" b="1" dirty="0" smtClean="0">
                <a:solidFill>
                  <a:srgbClr val="FF0000"/>
                </a:solidFill>
              </a:rPr>
              <a:t>135</a:t>
            </a:r>
            <a:r>
              <a:rPr lang="it-IT" sz="1600" b="1" baseline="30000" dirty="0" smtClean="0">
                <a:solidFill>
                  <a:srgbClr val="FF0000"/>
                </a:solidFill>
              </a:rPr>
              <a:t>0</a:t>
            </a:r>
            <a:r>
              <a:rPr lang="it-IT" sz="1600" b="1" dirty="0" smtClean="0"/>
              <a:t>.</a:t>
            </a:r>
            <a:endParaRPr lang="it-IT" sz="1600" b="1" dirty="0"/>
          </a:p>
        </p:txBody>
      </p:sp>
      <p:grpSp>
        <p:nvGrpSpPr>
          <p:cNvPr id="3" name="Gruppo 2"/>
          <p:cNvGrpSpPr/>
          <p:nvPr/>
        </p:nvGrpSpPr>
        <p:grpSpPr>
          <a:xfrm>
            <a:off x="5123132" y="1885580"/>
            <a:ext cx="2438400" cy="1295400"/>
            <a:chOff x="4191000" y="1581150"/>
            <a:chExt cx="2438400" cy="1295400"/>
          </a:xfrm>
        </p:grpSpPr>
        <p:sp>
          <p:nvSpPr>
            <p:cNvPr id="144391" name="Text Box 7"/>
            <p:cNvSpPr txBox="1">
              <a:spLocks noChangeArrowheads="1"/>
            </p:cNvSpPr>
            <p:nvPr/>
          </p:nvSpPr>
          <p:spPr bwMode="auto">
            <a:xfrm>
              <a:off x="5222664" y="1581150"/>
              <a:ext cx="314745" cy="437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>
                  <a:ln>
                    <a:noFill/>
                  </a:ln>
                  <a:solidFill>
                    <a:srgbClr val="3346F7"/>
                  </a:solidFill>
                  <a:effectLst/>
                  <a:latin typeface="Cambria" charset="0"/>
                  <a:ea typeface="Times New Roman" charset="0"/>
                </a:rPr>
                <a:t>V</a:t>
              </a:r>
            </a:p>
          </p:txBody>
        </p:sp>
        <p:sp>
          <p:nvSpPr>
            <p:cNvPr id="144392" name="Text Box 8"/>
            <p:cNvSpPr txBox="1">
              <a:spLocks noChangeArrowheads="1"/>
            </p:cNvSpPr>
            <p:nvPr/>
          </p:nvSpPr>
          <p:spPr bwMode="auto">
            <a:xfrm>
              <a:off x="6157282" y="2480959"/>
              <a:ext cx="472118" cy="384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>
                  <a:ln>
                    <a:noFill/>
                  </a:ln>
                  <a:solidFill>
                    <a:srgbClr val="3346F7"/>
                  </a:solidFill>
                  <a:effectLst/>
                  <a:latin typeface="Cambria" charset="0"/>
                  <a:ea typeface="Times New Roman" charset="0"/>
                </a:rPr>
                <a:t>O</a:t>
              </a:r>
            </a:p>
          </p:txBody>
        </p:sp>
        <p:sp>
          <p:nvSpPr>
            <p:cNvPr id="144394" name="Line 10"/>
            <p:cNvSpPr>
              <a:spLocks noChangeShapeType="1"/>
            </p:cNvSpPr>
            <p:nvPr/>
          </p:nvSpPr>
          <p:spPr bwMode="auto">
            <a:xfrm flipH="1">
              <a:off x="5396648" y="1845418"/>
              <a:ext cx="10492" cy="1031132"/>
            </a:xfrm>
            <a:prstGeom prst="line">
              <a:avLst/>
            </a:prstGeom>
            <a:noFill/>
            <a:ln w="19050">
              <a:solidFill>
                <a:srgbClr val="3346F7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4395" name="Line 11"/>
            <p:cNvSpPr>
              <a:spLocks noChangeShapeType="1"/>
            </p:cNvSpPr>
            <p:nvPr/>
          </p:nvSpPr>
          <p:spPr bwMode="auto">
            <a:xfrm flipH="1" flipV="1">
              <a:off x="4491756" y="2630927"/>
              <a:ext cx="1719732" cy="2432"/>
            </a:xfrm>
            <a:prstGeom prst="line">
              <a:avLst/>
            </a:prstGeom>
            <a:noFill/>
            <a:ln w="19050">
              <a:solidFill>
                <a:srgbClr val="3346F7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4396" name="Line 12"/>
            <p:cNvSpPr>
              <a:spLocks noChangeShapeType="1"/>
            </p:cNvSpPr>
            <p:nvPr/>
          </p:nvSpPr>
          <p:spPr bwMode="auto">
            <a:xfrm rot="2700000" flipH="1">
              <a:off x="4559076" y="2300186"/>
              <a:ext cx="964344" cy="2756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4397" name="Line 13"/>
            <p:cNvSpPr>
              <a:spLocks noChangeShapeType="1"/>
            </p:cNvSpPr>
            <p:nvPr/>
          </p:nvSpPr>
          <p:spPr bwMode="auto">
            <a:xfrm rot="8100000" flipH="1">
              <a:off x="5288369" y="2282891"/>
              <a:ext cx="894134" cy="2972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4398" name="Text Box 14"/>
            <p:cNvSpPr txBox="1">
              <a:spLocks noChangeArrowheads="1"/>
            </p:cNvSpPr>
            <p:nvPr/>
          </p:nvSpPr>
          <p:spPr bwMode="auto">
            <a:xfrm>
              <a:off x="5978052" y="1761922"/>
              <a:ext cx="645228" cy="291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mbria" charset="0"/>
                  <a:ea typeface="Times New Roman" charset="0"/>
                </a:rPr>
                <a:t>45</a:t>
              </a:r>
              <a:r>
                <a:rPr kumimoji="0" lang="it-IT" sz="1400" b="1" i="0" u="none" strike="noStrike" cap="none" normalizeH="0" baseline="3000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charset="0"/>
                  <a:ea typeface="Times New Roman" charset="0"/>
                </a:rPr>
                <a:t>0</a:t>
              </a:r>
            </a:p>
          </p:txBody>
        </p:sp>
        <p:sp>
          <p:nvSpPr>
            <p:cNvPr id="144399" name="Text Box 15"/>
            <p:cNvSpPr txBox="1">
              <a:spLocks noChangeArrowheads="1"/>
            </p:cNvSpPr>
            <p:nvPr/>
          </p:nvSpPr>
          <p:spPr bwMode="auto">
            <a:xfrm>
              <a:off x="4191000" y="1751384"/>
              <a:ext cx="787737" cy="436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mbria" charset="0"/>
                  <a:ea typeface="Times New Roman" charset="0"/>
                </a:rPr>
                <a:t>135</a:t>
              </a:r>
              <a:r>
                <a:rPr kumimoji="0" lang="it-IT" sz="1400" b="1" i="0" u="none" strike="noStrike" cap="none" normalizeH="0" baseline="3000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charset="0"/>
                  <a:ea typeface="Times New Roman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60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Misure di polarizzazione su coppie di fotoni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14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283157" y="183553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0" y="483518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Consideriamo una sorgente </a:t>
            </a:r>
            <a:r>
              <a:rPr lang="it-IT" sz="1600" b="1" dirty="0" smtClean="0"/>
              <a:t>S</a:t>
            </a:r>
            <a:r>
              <a:rPr lang="it-IT" sz="1600" dirty="0" smtClean="0"/>
              <a:t> che, opportunamente eccitata, emetta </a:t>
            </a:r>
            <a:r>
              <a:rPr lang="it-IT" sz="1600" b="1" dirty="0" smtClean="0"/>
              <a:t>due fotoni indipendenti 1 e 2</a:t>
            </a:r>
            <a:r>
              <a:rPr lang="it-IT" sz="1600" dirty="0" smtClean="0"/>
              <a:t>, uno con polarizzazione verticale </a:t>
            </a:r>
            <a:r>
              <a:rPr lang="it-IT" sz="1600" b="1" dirty="0" smtClean="0"/>
              <a:t>V</a:t>
            </a:r>
            <a:r>
              <a:rPr lang="it-IT" sz="1600" dirty="0" smtClean="0"/>
              <a:t>  e l’altro con polarizzazione orizzontale </a:t>
            </a:r>
            <a:r>
              <a:rPr lang="it-IT" sz="1600" b="1" dirty="0" smtClean="0"/>
              <a:t>O, </a:t>
            </a:r>
            <a:r>
              <a:rPr lang="it-IT" sz="1600" dirty="0" smtClean="0"/>
              <a:t>in direzioni opposte. </a:t>
            </a:r>
            <a:endParaRPr lang="it-IT" sz="1600" dirty="0"/>
          </a:p>
        </p:txBody>
      </p:sp>
      <p:sp>
        <p:nvSpPr>
          <p:cNvPr id="11" name="Rectangle 10"/>
          <p:cNvSpPr/>
          <p:nvPr/>
        </p:nvSpPr>
        <p:spPr>
          <a:xfrm>
            <a:off x="230535" y="2283718"/>
            <a:ext cx="34773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Lo stato totale dei due fotoni sarà descritto dalla funzione d’onda totale:  </a:t>
            </a:r>
            <a:endParaRPr lang="it-IT" sz="1600" dirty="0"/>
          </a:p>
        </p:txBody>
      </p:sp>
      <p:graphicFrame>
        <p:nvGraphicFramePr>
          <p:cNvPr id="146435" name="Object 3"/>
          <p:cNvGraphicFramePr>
            <a:graphicFrameLocks noChangeAspect="1"/>
          </p:cNvGraphicFramePr>
          <p:nvPr>
            <p:extLst/>
          </p:nvPr>
        </p:nvGraphicFramePr>
        <p:xfrm>
          <a:off x="3619932" y="2525676"/>
          <a:ext cx="149486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0" name="Equation" r:id="rId5" imgW="1104900" imgH="215900" progId="Equation.3">
                  <p:embed/>
                </p:oleObj>
              </mc:Choice>
              <mc:Fallback>
                <p:oleObj name="Equation" r:id="rId5" imgW="11049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932" y="2525676"/>
                        <a:ext cx="149486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217464" y="3075806"/>
            <a:ext cx="67794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Inseriamo ora due polarizzatori lungo il cammino dei due fotoni, e facciamo </a:t>
            </a:r>
            <a:r>
              <a:rPr lang="it-IT" sz="1600" b="1" dirty="0" smtClean="0"/>
              <a:t>tre test di polarizzazione </a:t>
            </a:r>
            <a:r>
              <a:rPr lang="it-IT" sz="1600" dirty="0" smtClean="0"/>
              <a:t>sui due fotoni, </a:t>
            </a:r>
            <a:r>
              <a:rPr lang="it-IT" sz="1600" b="1" dirty="0" smtClean="0"/>
              <a:t>cambiando l’asse di polarizzazione di uno dei polarizzatori. </a:t>
            </a:r>
            <a:endParaRPr lang="it-IT" sz="1600" b="1" dirty="0"/>
          </a:p>
        </p:txBody>
      </p:sp>
      <p:sp>
        <p:nvSpPr>
          <p:cNvPr id="14" name="Rectangle 16"/>
          <p:cNvSpPr/>
          <p:nvPr/>
        </p:nvSpPr>
        <p:spPr>
          <a:xfrm>
            <a:off x="1711861" y="1851670"/>
            <a:ext cx="363201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b="1" dirty="0" smtClean="0">
                <a:solidFill>
                  <a:srgbClr val="00B050"/>
                </a:solidFill>
                <a:sym typeface="Symbol"/>
              </a:rPr>
              <a:t></a:t>
            </a:r>
            <a:r>
              <a:rPr lang="it-IT" sz="1500" b="1" baseline="-25000" dirty="0" smtClean="0">
                <a:solidFill>
                  <a:srgbClr val="00B050"/>
                </a:solidFill>
                <a:sym typeface="Symbol"/>
              </a:rPr>
              <a:t>2</a:t>
            </a:r>
            <a:r>
              <a:rPr lang="it-IT" sz="1500" b="1" dirty="0" smtClean="0">
                <a:solidFill>
                  <a:srgbClr val="00B050"/>
                </a:solidFill>
                <a:sym typeface="Symbol"/>
              </a:rPr>
              <a:t> =</a:t>
            </a:r>
            <a:r>
              <a:rPr lang="it-IT" sz="1500" b="1" dirty="0" smtClean="0">
                <a:solidFill>
                  <a:srgbClr val="00B050"/>
                </a:solidFill>
              </a:rPr>
              <a:t>|2,O&gt;   </a:t>
            </a:r>
            <a:r>
              <a:rPr lang="it-IT" sz="1500" b="1" dirty="0" smtClean="0">
                <a:sym typeface="Symbol"/>
              </a:rPr>
              <a:t></a:t>
            </a:r>
            <a:r>
              <a:rPr lang="it-IT" sz="1500" b="1" dirty="0" smtClean="0"/>
              <a:t>    S   </a:t>
            </a:r>
            <a:r>
              <a:rPr lang="it-IT" sz="1500" b="1" dirty="0" smtClean="0">
                <a:sym typeface="Symbol"/>
              </a:rPr>
              <a:t>   </a:t>
            </a:r>
            <a:r>
              <a:rPr lang="it-IT" sz="1500" b="1" dirty="0" smtClean="0"/>
              <a:t> </a:t>
            </a:r>
            <a:r>
              <a:rPr lang="it-IT" sz="1500" b="1" dirty="0" smtClean="0">
                <a:solidFill>
                  <a:srgbClr val="FF0000"/>
                </a:solidFill>
                <a:sym typeface="Symbol"/>
              </a:rPr>
              <a:t></a:t>
            </a:r>
            <a:r>
              <a:rPr lang="it-IT" sz="1500" b="1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it-IT" sz="1500" b="1" dirty="0" smtClean="0">
                <a:solidFill>
                  <a:srgbClr val="FF0000"/>
                </a:solidFill>
                <a:sym typeface="Symbol"/>
              </a:rPr>
              <a:t> =</a:t>
            </a:r>
            <a:r>
              <a:rPr lang="it-IT" sz="1500" b="1" dirty="0" smtClean="0">
                <a:solidFill>
                  <a:srgbClr val="FF0000"/>
                </a:solidFill>
              </a:rPr>
              <a:t>|1,V&gt;</a:t>
            </a:r>
            <a:endParaRPr lang="it-IT" sz="1500" dirty="0">
              <a:solidFill>
                <a:srgbClr val="FF0000"/>
              </a:solidFill>
            </a:endParaRPr>
          </a:p>
        </p:txBody>
      </p:sp>
      <p:grpSp>
        <p:nvGrpSpPr>
          <p:cNvPr id="28" name="Gruppo 27"/>
          <p:cNvGrpSpPr/>
          <p:nvPr/>
        </p:nvGrpSpPr>
        <p:grpSpPr>
          <a:xfrm>
            <a:off x="1619672" y="4067167"/>
            <a:ext cx="3423772" cy="576853"/>
            <a:chOff x="1619672" y="4067167"/>
            <a:chExt cx="3423772" cy="576853"/>
          </a:xfrm>
        </p:grpSpPr>
        <p:grpSp>
          <p:nvGrpSpPr>
            <p:cNvPr id="15" name="Gruppo 14"/>
            <p:cNvGrpSpPr/>
            <p:nvPr/>
          </p:nvGrpSpPr>
          <p:grpSpPr>
            <a:xfrm>
              <a:off x="1619672" y="4158089"/>
              <a:ext cx="2828458" cy="373286"/>
              <a:chOff x="1665629" y="1667083"/>
              <a:chExt cx="2828458" cy="373286"/>
            </a:xfrm>
          </p:grpSpPr>
          <p:grpSp>
            <p:nvGrpSpPr>
              <p:cNvPr id="4" name="Gruppo 3"/>
              <p:cNvGrpSpPr/>
              <p:nvPr/>
            </p:nvGrpSpPr>
            <p:grpSpPr>
              <a:xfrm>
                <a:off x="1665629" y="1667083"/>
                <a:ext cx="2828458" cy="364873"/>
                <a:chOff x="1753601" y="1990853"/>
                <a:chExt cx="2828458" cy="364873"/>
              </a:xfrm>
            </p:grpSpPr>
            <p:sp>
              <p:nvSpPr>
                <p:cNvPr id="3" name="Cubo 2"/>
                <p:cNvSpPr/>
                <p:nvPr/>
              </p:nvSpPr>
              <p:spPr>
                <a:xfrm>
                  <a:off x="3292291" y="2020205"/>
                  <a:ext cx="359224" cy="335521"/>
                </a:xfrm>
                <a:prstGeom prst="cub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" name="Connettore 2 4"/>
                <p:cNvCxnSpPr/>
                <p:nvPr/>
              </p:nvCxnSpPr>
              <p:spPr>
                <a:xfrm>
                  <a:off x="3707904" y="2187965"/>
                  <a:ext cx="72008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nettore 2 20"/>
                <p:cNvCxnSpPr/>
                <p:nvPr/>
              </p:nvCxnSpPr>
              <p:spPr>
                <a:xfrm rot="10800000">
                  <a:off x="2513873" y="2188752"/>
                  <a:ext cx="72008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CasellaDiTesto 22"/>
                <p:cNvSpPr txBox="1"/>
                <p:nvPr/>
              </p:nvSpPr>
              <p:spPr>
                <a:xfrm>
                  <a:off x="1753601" y="1990853"/>
                  <a:ext cx="61449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600" b="1" dirty="0">
                    <a:solidFill>
                      <a:srgbClr val="00B050"/>
                    </a:solidFill>
                  </a:endParaRPr>
                </a:p>
              </p:txBody>
            </p:sp>
            <p:sp>
              <p:nvSpPr>
                <p:cNvPr id="19" name="Ovale 18"/>
                <p:cNvSpPr/>
                <p:nvPr/>
              </p:nvSpPr>
              <p:spPr>
                <a:xfrm>
                  <a:off x="4438043" y="2112537"/>
                  <a:ext cx="144016" cy="15085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e 24"/>
                <p:cNvSpPr/>
                <p:nvPr/>
              </p:nvSpPr>
              <p:spPr>
                <a:xfrm>
                  <a:off x="2368099" y="2112536"/>
                  <a:ext cx="144016" cy="150855"/>
                </a:xfrm>
                <a:prstGeom prst="ellipse">
                  <a:avLst/>
                </a:prstGeom>
                <a:solidFill>
                  <a:srgbClr val="00B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" name="CasellaDiTesto 11"/>
              <p:cNvSpPr txBox="1"/>
              <p:nvPr/>
            </p:nvSpPr>
            <p:spPr>
              <a:xfrm>
                <a:off x="3193046" y="1732592"/>
                <a:ext cx="625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b="1" dirty="0" smtClean="0">
                    <a:latin typeface="Arial" pitchFamily="34" charset="0"/>
                    <a:cs typeface="Arial" pitchFamily="34" charset="0"/>
                  </a:rPr>
                  <a:t>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" name="Gruppo 19"/>
            <p:cNvGrpSpPr/>
            <p:nvPr/>
          </p:nvGrpSpPr>
          <p:grpSpPr>
            <a:xfrm>
              <a:off x="1685506" y="4067956"/>
              <a:ext cx="480690" cy="576064"/>
              <a:chOff x="1685506" y="4067956"/>
              <a:chExt cx="480690" cy="576064"/>
            </a:xfrm>
          </p:grpSpPr>
          <p:sp>
            <p:nvSpPr>
              <p:cNvPr id="26" name="Parallelogramma 25"/>
              <p:cNvSpPr/>
              <p:nvPr/>
            </p:nvSpPr>
            <p:spPr>
              <a:xfrm rot="5400000" flipV="1">
                <a:off x="1612414" y="4141048"/>
                <a:ext cx="576064" cy="429880"/>
              </a:xfrm>
              <a:prstGeom prst="parallelogram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1685506" y="4142700"/>
                <a:ext cx="4806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P2</a:t>
                </a:r>
                <a:endParaRPr lang="en-US" dirty="0"/>
              </a:p>
            </p:txBody>
          </p:sp>
        </p:grpSp>
        <p:grpSp>
          <p:nvGrpSpPr>
            <p:cNvPr id="24" name="Gruppo 23"/>
            <p:cNvGrpSpPr/>
            <p:nvPr/>
          </p:nvGrpSpPr>
          <p:grpSpPr>
            <a:xfrm>
              <a:off x="4562754" y="4067167"/>
              <a:ext cx="480690" cy="576064"/>
              <a:chOff x="4562754" y="4067167"/>
              <a:chExt cx="480690" cy="576064"/>
            </a:xfrm>
          </p:grpSpPr>
          <p:sp>
            <p:nvSpPr>
              <p:cNvPr id="16" name="Parallelogramma 15"/>
              <p:cNvSpPr/>
              <p:nvPr/>
            </p:nvSpPr>
            <p:spPr>
              <a:xfrm rot="5400000" flipV="1">
                <a:off x="4498908" y="4140259"/>
                <a:ext cx="576064" cy="429880"/>
              </a:xfrm>
              <a:prstGeom prst="parallelogram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7" name="CasellaDiTesto 26"/>
              <p:cNvSpPr txBox="1"/>
              <p:nvPr/>
            </p:nvSpPr>
            <p:spPr>
              <a:xfrm>
                <a:off x="4562754" y="4170816"/>
                <a:ext cx="4806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P1</a:t>
                </a:r>
                <a:endParaRPr lang="en-US" dirty="0"/>
              </a:p>
            </p:txBody>
          </p:sp>
        </p:grpSp>
      </p:grpSp>
      <p:grpSp>
        <p:nvGrpSpPr>
          <p:cNvPr id="32" name="Gruppo 31"/>
          <p:cNvGrpSpPr/>
          <p:nvPr/>
        </p:nvGrpSpPr>
        <p:grpSpPr>
          <a:xfrm>
            <a:off x="1567870" y="1425627"/>
            <a:ext cx="2828458" cy="373286"/>
            <a:chOff x="1665629" y="1667083"/>
            <a:chExt cx="2828458" cy="373286"/>
          </a:xfrm>
        </p:grpSpPr>
        <p:grpSp>
          <p:nvGrpSpPr>
            <p:cNvPr id="39" name="Gruppo 38"/>
            <p:cNvGrpSpPr/>
            <p:nvPr/>
          </p:nvGrpSpPr>
          <p:grpSpPr>
            <a:xfrm>
              <a:off x="1665629" y="1667083"/>
              <a:ext cx="2828458" cy="364873"/>
              <a:chOff x="1753601" y="1990853"/>
              <a:chExt cx="2828458" cy="364873"/>
            </a:xfrm>
          </p:grpSpPr>
          <p:sp>
            <p:nvSpPr>
              <p:cNvPr id="41" name="Cubo 40"/>
              <p:cNvSpPr/>
              <p:nvPr/>
            </p:nvSpPr>
            <p:spPr>
              <a:xfrm>
                <a:off x="3292291" y="2020205"/>
                <a:ext cx="359224" cy="335521"/>
              </a:xfrm>
              <a:prstGeom prst="cube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Connettore 2 41"/>
              <p:cNvCxnSpPr/>
              <p:nvPr/>
            </p:nvCxnSpPr>
            <p:spPr>
              <a:xfrm>
                <a:off x="3707904" y="2187965"/>
                <a:ext cx="72008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2 42"/>
              <p:cNvCxnSpPr/>
              <p:nvPr/>
            </p:nvCxnSpPr>
            <p:spPr>
              <a:xfrm rot="10800000">
                <a:off x="2513873" y="2188752"/>
                <a:ext cx="72008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e 44"/>
              <p:cNvSpPr/>
              <p:nvPr/>
            </p:nvSpPr>
            <p:spPr>
              <a:xfrm>
                <a:off x="4438043" y="2112537"/>
                <a:ext cx="144016" cy="15085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e 45"/>
              <p:cNvSpPr/>
              <p:nvPr/>
            </p:nvSpPr>
            <p:spPr>
              <a:xfrm>
                <a:off x="2368099" y="2112536"/>
                <a:ext cx="144016" cy="150855"/>
              </a:xfrm>
              <a:prstGeom prst="ellipse">
                <a:avLst/>
              </a:prstGeom>
              <a:solidFill>
                <a:srgbClr val="00B05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CasellaDiTesto 43"/>
              <p:cNvSpPr txBox="1"/>
              <p:nvPr/>
            </p:nvSpPr>
            <p:spPr>
              <a:xfrm>
                <a:off x="1753601" y="1990853"/>
                <a:ext cx="61449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600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40" name="CasellaDiTesto 39"/>
            <p:cNvSpPr txBox="1"/>
            <p:nvPr/>
          </p:nvSpPr>
          <p:spPr>
            <a:xfrm>
              <a:off x="3193046" y="1732592"/>
              <a:ext cx="6256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3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Misure di polarizzazione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15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66675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P(O)</a:t>
            </a:r>
            <a:r>
              <a:rPr lang="it-IT" dirty="0" smtClean="0"/>
              <a:t>, </a:t>
            </a:r>
            <a:r>
              <a:rPr lang="it-IT" b="1" dirty="0" smtClean="0"/>
              <a:t>P(V)</a:t>
            </a:r>
            <a:r>
              <a:rPr lang="it-IT" dirty="0" smtClean="0"/>
              <a:t>  e </a:t>
            </a:r>
            <a:r>
              <a:rPr lang="it-IT" b="1" dirty="0" smtClean="0"/>
              <a:t>P(45</a:t>
            </a:r>
            <a:r>
              <a:rPr lang="it-IT" b="1" baseline="30000" dirty="0" smtClean="0"/>
              <a:t>0</a:t>
            </a:r>
            <a:r>
              <a:rPr lang="it-IT" b="1" dirty="0" smtClean="0"/>
              <a:t>)</a:t>
            </a:r>
            <a:r>
              <a:rPr lang="it-IT" dirty="0" smtClean="0"/>
              <a:t>  sono dei polarizzatori con l’asse di polarizzazione diretto rispettivamente </a:t>
            </a:r>
            <a:r>
              <a:rPr lang="it-IT" b="1" dirty="0" smtClean="0"/>
              <a:t>O</a:t>
            </a:r>
            <a:r>
              <a:rPr lang="it-IT" dirty="0" smtClean="0"/>
              <a:t>rizzontalmente, </a:t>
            </a:r>
            <a:r>
              <a:rPr lang="it-IT" b="1" dirty="0" smtClean="0"/>
              <a:t>V</a:t>
            </a:r>
            <a:r>
              <a:rPr lang="it-IT" dirty="0" smtClean="0"/>
              <a:t>erticalmente o a </a:t>
            </a:r>
            <a:r>
              <a:rPr lang="it-IT" b="1" dirty="0" smtClean="0"/>
              <a:t>45</a:t>
            </a:r>
            <a:r>
              <a:rPr lang="it-IT" b="1" baseline="30000" dirty="0" smtClean="0"/>
              <a:t>0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6" name="Rectangle 15"/>
          <p:cNvSpPr/>
          <p:nvPr/>
        </p:nvSpPr>
        <p:spPr>
          <a:xfrm>
            <a:off x="76200" y="1581150"/>
            <a:ext cx="9448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/>
              <a:t>   Risultato            Polarizzatore 2          Sorgente di 2 fotoni indipendenti         Polarizzatore 1             Risultato</a:t>
            </a:r>
            <a:r>
              <a:rPr lang="it-IT" sz="1400" dirty="0" smtClean="0"/>
              <a:t> </a:t>
            </a:r>
            <a:endParaRPr lang="it-IT" sz="1400" dirty="0"/>
          </a:p>
        </p:txBody>
      </p:sp>
      <p:sp>
        <p:nvSpPr>
          <p:cNvPr id="17" name="Rectangle 16"/>
          <p:cNvSpPr/>
          <p:nvPr/>
        </p:nvSpPr>
        <p:spPr>
          <a:xfrm>
            <a:off x="76200" y="1943785"/>
            <a:ext cx="86868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/>
              <a:t>[passa al 100% ] </a:t>
            </a:r>
            <a:r>
              <a:rPr lang="it-IT" sz="1500" b="1" dirty="0" smtClean="0">
                <a:sym typeface="Symbol"/>
              </a:rPr>
              <a:t></a:t>
            </a:r>
            <a:r>
              <a:rPr lang="it-IT" sz="1500" b="1" dirty="0" smtClean="0"/>
              <a:t>  P(</a:t>
            </a:r>
            <a:r>
              <a:rPr lang="it-IT" sz="1500" b="1" dirty="0" smtClean="0">
                <a:solidFill>
                  <a:srgbClr val="00B050"/>
                </a:solidFill>
              </a:rPr>
              <a:t>0</a:t>
            </a:r>
            <a:r>
              <a:rPr lang="it-IT" sz="1500" b="1" dirty="0" smtClean="0"/>
              <a:t>)             </a:t>
            </a:r>
            <a:r>
              <a:rPr lang="it-IT" sz="1500" b="1" dirty="0" smtClean="0">
                <a:solidFill>
                  <a:srgbClr val="00B050"/>
                </a:solidFill>
              </a:rPr>
              <a:t>|2,O&gt; </a:t>
            </a:r>
            <a:r>
              <a:rPr lang="it-IT" sz="1500" b="1" dirty="0" smtClean="0">
                <a:sym typeface="Symbol"/>
              </a:rPr>
              <a:t></a:t>
            </a:r>
            <a:r>
              <a:rPr lang="it-IT" sz="1500" b="1" dirty="0" smtClean="0"/>
              <a:t>  S </a:t>
            </a:r>
            <a:r>
              <a:rPr lang="it-IT" sz="1500" b="1" dirty="0" smtClean="0">
                <a:sym typeface="Symbol"/>
              </a:rPr>
              <a:t></a:t>
            </a:r>
            <a:r>
              <a:rPr lang="it-IT" sz="1500" b="1" dirty="0" smtClean="0"/>
              <a:t> </a:t>
            </a:r>
            <a:r>
              <a:rPr lang="it-IT" sz="1500" b="1" dirty="0" smtClean="0">
                <a:solidFill>
                  <a:srgbClr val="FF0000"/>
                </a:solidFill>
              </a:rPr>
              <a:t>|1,V&gt;                </a:t>
            </a:r>
            <a:r>
              <a:rPr lang="it-IT" sz="1500" b="1" dirty="0" smtClean="0"/>
              <a:t>P(</a:t>
            </a:r>
            <a:r>
              <a:rPr lang="it-IT" sz="1500" b="1" dirty="0" smtClean="0">
                <a:solidFill>
                  <a:srgbClr val="FF0000"/>
                </a:solidFill>
              </a:rPr>
              <a:t>V</a:t>
            </a:r>
            <a:r>
              <a:rPr lang="it-IT" sz="1500" b="1" dirty="0" smtClean="0"/>
              <a:t>)</a:t>
            </a:r>
            <a:r>
              <a:rPr lang="it-IT" sz="1500" dirty="0" smtClean="0"/>
              <a:t>  </a:t>
            </a:r>
            <a:r>
              <a:rPr lang="it-IT" sz="1500" b="1" dirty="0" smtClean="0">
                <a:sym typeface="Symbol"/>
              </a:rPr>
              <a:t></a:t>
            </a:r>
            <a:r>
              <a:rPr lang="it-IT" sz="1500" b="1" dirty="0" smtClean="0"/>
              <a:t>             </a:t>
            </a:r>
            <a:r>
              <a:rPr lang="it-IT" sz="1500" dirty="0" smtClean="0"/>
              <a:t>[passa al 100%]</a:t>
            </a:r>
            <a:endParaRPr lang="it-IT" sz="1500" dirty="0"/>
          </a:p>
        </p:txBody>
      </p:sp>
      <p:sp>
        <p:nvSpPr>
          <p:cNvPr id="18" name="Rectangle 17"/>
          <p:cNvSpPr/>
          <p:nvPr/>
        </p:nvSpPr>
        <p:spPr>
          <a:xfrm>
            <a:off x="76200" y="2343150"/>
            <a:ext cx="86868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/>
              <a:t>[passa al 100% ] </a:t>
            </a:r>
            <a:r>
              <a:rPr lang="it-IT" sz="1500" b="1" dirty="0" smtClean="0">
                <a:sym typeface="Symbol"/>
              </a:rPr>
              <a:t></a:t>
            </a:r>
            <a:r>
              <a:rPr lang="it-IT" sz="1500" b="1" dirty="0" smtClean="0"/>
              <a:t>  P(</a:t>
            </a:r>
            <a:r>
              <a:rPr lang="it-IT" sz="1500" b="1" dirty="0" smtClean="0">
                <a:solidFill>
                  <a:srgbClr val="00B050"/>
                </a:solidFill>
              </a:rPr>
              <a:t>0</a:t>
            </a:r>
            <a:r>
              <a:rPr lang="it-IT" sz="1500" b="1" dirty="0" smtClean="0"/>
              <a:t>)             </a:t>
            </a:r>
            <a:r>
              <a:rPr lang="it-IT" sz="1500" b="1" dirty="0" smtClean="0">
                <a:solidFill>
                  <a:srgbClr val="00B050"/>
                </a:solidFill>
              </a:rPr>
              <a:t>|2,O&gt; </a:t>
            </a:r>
            <a:r>
              <a:rPr lang="it-IT" sz="1500" b="1" dirty="0" smtClean="0">
                <a:sym typeface="Symbol"/>
              </a:rPr>
              <a:t></a:t>
            </a:r>
            <a:r>
              <a:rPr lang="it-IT" sz="1500" b="1" dirty="0" smtClean="0"/>
              <a:t>  S </a:t>
            </a:r>
            <a:r>
              <a:rPr lang="it-IT" sz="1500" b="1" dirty="0" smtClean="0">
                <a:sym typeface="Symbol"/>
              </a:rPr>
              <a:t></a:t>
            </a:r>
            <a:r>
              <a:rPr lang="it-IT" sz="1500" b="1" dirty="0" smtClean="0"/>
              <a:t> </a:t>
            </a:r>
            <a:r>
              <a:rPr lang="it-IT" sz="1500" b="1" dirty="0" smtClean="0">
                <a:solidFill>
                  <a:srgbClr val="FF0000"/>
                </a:solidFill>
              </a:rPr>
              <a:t>|1,V&gt;                </a:t>
            </a:r>
            <a:r>
              <a:rPr lang="it-IT" sz="1500" b="1" dirty="0" smtClean="0"/>
              <a:t>P(</a:t>
            </a:r>
            <a:r>
              <a:rPr lang="it-IT" sz="1500" b="1" dirty="0" smtClean="0">
                <a:solidFill>
                  <a:srgbClr val="00B050"/>
                </a:solidFill>
              </a:rPr>
              <a:t>O</a:t>
            </a:r>
            <a:r>
              <a:rPr lang="it-IT" sz="1500" b="1" dirty="0" smtClean="0"/>
              <a:t>)</a:t>
            </a:r>
            <a:r>
              <a:rPr lang="it-IT" sz="1500" dirty="0" smtClean="0"/>
              <a:t>  </a:t>
            </a:r>
            <a:r>
              <a:rPr lang="it-IT" sz="1500" b="1" dirty="0" smtClean="0">
                <a:sym typeface="Symbol"/>
              </a:rPr>
              <a:t></a:t>
            </a:r>
            <a:r>
              <a:rPr lang="it-IT" sz="1500" b="1" dirty="0" smtClean="0"/>
              <a:t>             </a:t>
            </a:r>
            <a:r>
              <a:rPr lang="it-IT" sz="1500" dirty="0" smtClean="0"/>
              <a:t>[non passa al 100%]</a:t>
            </a:r>
            <a:endParaRPr lang="it-IT" sz="1500" dirty="0"/>
          </a:p>
        </p:txBody>
      </p:sp>
      <p:sp>
        <p:nvSpPr>
          <p:cNvPr id="19" name="Rectangle 18"/>
          <p:cNvSpPr/>
          <p:nvPr/>
        </p:nvSpPr>
        <p:spPr>
          <a:xfrm>
            <a:off x="76200" y="2781985"/>
            <a:ext cx="86868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/>
              <a:t>[passa al 100% ] </a:t>
            </a:r>
            <a:r>
              <a:rPr lang="it-IT" sz="1500" b="1" dirty="0" smtClean="0">
                <a:sym typeface="Symbol"/>
              </a:rPr>
              <a:t></a:t>
            </a:r>
            <a:r>
              <a:rPr lang="it-IT" sz="1500" b="1" dirty="0" smtClean="0"/>
              <a:t>  P(</a:t>
            </a:r>
            <a:r>
              <a:rPr lang="it-IT" sz="1500" b="1" dirty="0" smtClean="0">
                <a:solidFill>
                  <a:srgbClr val="00B050"/>
                </a:solidFill>
              </a:rPr>
              <a:t>0</a:t>
            </a:r>
            <a:r>
              <a:rPr lang="it-IT" sz="1500" b="1" dirty="0" smtClean="0"/>
              <a:t>)             </a:t>
            </a:r>
            <a:r>
              <a:rPr lang="it-IT" sz="1500" b="1" dirty="0" smtClean="0">
                <a:solidFill>
                  <a:srgbClr val="00B050"/>
                </a:solidFill>
              </a:rPr>
              <a:t>|2,O&gt; </a:t>
            </a:r>
            <a:r>
              <a:rPr lang="it-IT" sz="1500" b="1" dirty="0" smtClean="0">
                <a:sym typeface="Symbol"/>
              </a:rPr>
              <a:t></a:t>
            </a:r>
            <a:r>
              <a:rPr lang="it-IT" sz="1500" b="1" dirty="0" smtClean="0"/>
              <a:t>  S </a:t>
            </a:r>
            <a:r>
              <a:rPr lang="it-IT" sz="1500" b="1" dirty="0" smtClean="0">
                <a:sym typeface="Symbol"/>
              </a:rPr>
              <a:t></a:t>
            </a:r>
            <a:r>
              <a:rPr lang="it-IT" sz="1500" b="1" dirty="0" smtClean="0"/>
              <a:t> </a:t>
            </a:r>
            <a:r>
              <a:rPr lang="it-IT" sz="1500" b="1" dirty="0" smtClean="0">
                <a:solidFill>
                  <a:srgbClr val="FF0000"/>
                </a:solidFill>
              </a:rPr>
              <a:t>|1,V&gt;                </a:t>
            </a:r>
            <a:r>
              <a:rPr lang="it-IT" sz="1500" b="1" dirty="0" smtClean="0"/>
              <a:t>P(</a:t>
            </a:r>
            <a:r>
              <a:rPr lang="it-IT" sz="1500" b="1" dirty="0" smtClean="0">
                <a:solidFill>
                  <a:srgbClr val="9933FF"/>
                </a:solidFill>
              </a:rPr>
              <a:t>45°</a:t>
            </a:r>
            <a:r>
              <a:rPr lang="it-IT" sz="1500" b="1" dirty="0" smtClean="0"/>
              <a:t>)</a:t>
            </a:r>
            <a:r>
              <a:rPr lang="it-IT" sz="1500" dirty="0" smtClean="0"/>
              <a:t>  </a:t>
            </a:r>
            <a:r>
              <a:rPr lang="it-IT" sz="1500" b="1" dirty="0" smtClean="0">
                <a:sym typeface="Symbol"/>
              </a:rPr>
              <a:t></a:t>
            </a:r>
            <a:r>
              <a:rPr lang="it-IT" sz="1500" b="1" dirty="0" smtClean="0"/>
              <a:t>           </a:t>
            </a:r>
            <a:r>
              <a:rPr lang="it-IT" sz="1500" dirty="0" smtClean="0"/>
              <a:t>[(</a:t>
            </a:r>
            <a:r>
              <a:rPr lang="it-IT" sz="1500" b="1" dirty="0" smtClean="0"/>
              <a:t>non</a:t>
            </a:r>
            <a:r>
              <a:rPr lang="it-IT" sz="1500" dirty="0" smtClean="0"/>
              <a:t>) passa al 50%]</a:t>
            </a:r>
            <a:endParaRPr lang="it-IT" sz="1500" dirty="0"/>
          </a:p>
        </p:txBody>
      </p:sp>
      <p:sp>
        <p:nvSpPr>
          <p:cNvPr id="20" name="Rectangle 19"/>
          <p:cNvSpPr/>
          <p:nvPr/>
        </p:nvSpPr>
        <p:spPr>
          <a:xfrm>
            <a:off x="76200" y="3562350"/>
            <a:ext cx="906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“passa al 50%” </a:t>
            </a:r>
            <a:r>
              <a:rPr lang="it-IT" sz="1600" dirty="0" smtClean="0"/>
              <a:t>significa che se ripeto la misura 100 volte, otterrò </a:t>
            </a:r>
            <a:r>
              <a:rPr lang="it-IT" sz="1600" b="1" dirty="0" smtClean="0"/>
              <a:t>“in media” </a:t>
            </a:r>
            <a:r>
              <a:rPr lang="it-IT" sz="1600" dirty="0" smtClean="0"/>
              <a:t>che passerà 50 volte.</a:t>
            </a:r>
          </a:p>
          <a:p>
            <a:r>
              <a:rPr lang="it-IT" sz="1600" dirty="0" smtClean="0"/>
              <a:t> Se faccio una sola misura avrò la </a:t>
            </a:r>
            <a:r>
              <a:rPr lang="it-IT" sz="1600" b="1" dirty="0" smtClean="0"/>
              <a:t>probabilità del 50% </a:t>
            </a:r>
            <a:r>
              <a:rPr lang="it-IT" sz="1600" dirty="0" smtClean="0"/>
              <a:t>che il fotone passi o che non passi, quindi sul risultato della singola misura </a:t>
            </a:r>
            <a:r>
              <a:rPr lang="it-IT" sz="1600" b="1" dirty="0" smtClean="0"/>
              <a:t>non posso fare previsioni certe.</a:t>
            </a:r>
            <a:endParaRPr lang="it-IT" sz="1600" b="1" dirty="0"/>
          </a:p>
        </p:txBody>
      </p:sp>
      <p:sp>
        <p:nvSpPr>
          <p:cNvPr id="3" name="Stella a 5 punte 2"/>
          <p:cNvSpPr/>
          <p:nvPr/>
        </p:nvSpPr>
        <p:spPr>
          <a:xfrm>
            <a:off x="3995936" y="4876006"/>
            <a:ext cx="216024" cy="216024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7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Scomposizione della funzione d’onda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16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200" y="51435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Perché nel terzo caso il fotone </a:t>
            </a:r>
            <a:r>
              <a:rPr lang="it-IT" b="1" dirty="0" smtClean="0"/>
              <a:t>|1,</a:t>
            </a:r>
            <a:r>
              <a:rPr lang="it-IT" b="1" dirty="0" err="1" smtClean="0"/>
              <a:t>V</a:t>
            </a:r>
            <a:r>
              <a:rPr lang="it-IT" b="1" dirty="0" smtClean="0"/>
              <a:t>&gt; </a:t>
            </a:r>
            <a:r>
              <a:rPr lang="it-IT" dirty="0" smtClean="0"/>
              <a:t>passa o non passa al 50%? </a:t>
            </a:r>
            <a:endParaRPr lang="it-IT" dirty="0"/>
          </a:p>
        </p:txBody>
      </p:sp>
      <p:sp>
        <p:nvSpPr>
          <p:cNvPr id="21" name="Rectangle 20"/>
          <p:cNvSpPr/>
          <p:nvPr/>
        </p:nvSpPr>
        <p:spPr>
          <a:xfrm>
            <a:off x="76200" y="104775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Scomponiamo lo stato </a:t>
            </a:r>
            <a:r>
              <a:rPr lang="it-IT" b="1" dirty="0" smtClean="0"/>
              <a:t>|1,</a:t>
            </a:r>
            <a:r>
              <a:rPr lang="it-IT" b="1" dirty="0" err="1" smtClean="0"/>
              <a:t>V</a:t>
            </a:r>
            <a:r>
              <a:rPr lang="it-IT" b="1" dirty="0" smtClean="0"/>
              <a:t>&gt;</a:t>
            </a:r>
            <a:r>
              <a:rPr lang="it-IT" dirty="0" smtClean="0"/>
              <a:t> secondo le due direzioni  </a:t>
            </a:r>
            <a:r>
              <a:rPr lang="it-IT" b="1" dirty="0" smtClean="0"/>
              <a:t>45</a:t>
            </a:r>
            <a:r>
              <a:rPr lang="it-IT" b="1" baseline="30000" dirty="0" smtClean="0"/>
              <a:t>0    </a:t>
            </a:r>
            <a:r>
              <a:rPr lang="it-IT" b="1" dirty="0" smtClean="0"/>
              <a:t>e 135</a:t>
            </a:r>
            <a:r>
              <a:rPr lang="it-IT" b="1" baseline="30000" dirty="0" smtClean="0"/>
              <a:t>0</a:t>
            </a:r>
            <a:r>
              <a:rPr lang="it-IT" b="1" dirty="0" smtClean="0"/>
              <a:t>: </a:t>
            </a:r>
            <a:endParaRPr lang="it-IT" b="1" dirty="0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/>
        </p:nvGraphicFramePr>
        <p:xfrm>
          <a:off x="3826287" y="1276350"/>
          <a:ext cx="2269713" cy="462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0" name="Equation" r:id="rId5" imgW="1930400" imgH="393700" progId="Equation.3">
                  <p:embed/>
                </p:oleObj>
              </mc:Choice>
              <mc:Fallback>
                <p:oleObj name="Equation" r:id="rId5" imgW="1930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6287" y="1276350"/>
                        <a:ext cx="2269713" cy="462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2514600" y="2647950"/>
          <a:ext cx="3137719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1" name="Equation" r:id="rId7" imgW="2628900" imgH="393700" progId="Equation.3">
                  <p:embed/>
                </p:oleObj>
              </mc:Choice>
              <mc:Fallback>
                <p:oleObj name="Equation" r:id="rId7" imgW="2628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647950"/>
                        <a:ext cx="3137719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6200" y="1973818"/>
            <a:ext cx="77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Otteniamo così per </a:t>
            </a:r>
            <a:r>
              <a:rPr lang="it-IT" b="1" dirty="0" smtClean="0">
                <a:sym typeface="Symbol"/>
              </a:rPr>
              <a:t>, stato di partenza dei due fotoni, </a:t>
            </a:r>
            <a:r>
              <a:rPr lang="it-IT" dirty="0" smtClean="0">
                <a:sym typeface="Symbol"/>
              </a:rPr>
              <a:t>la seguente espressione:</a:t>
            </a:r>
            <a:r>
              <a:rPr lang="it-IT" dirty="0" smtClean="0"/>
              <a:t>   </a:t>
            </a:r>
            <a:endParaRPr lang="it-IT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" y="3714750"/>
            <a:ext cx="5477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Ora la </a:t>
            </a:r>
            <a:r>
              <a:rPr lang="it-IT" b="1" dirty="0" smtClean="0"/>
              <a:t>probabilità che il fotone passi il test con </a:t>
            </a:r>
            <a:r>
              <a:rPr lang="it-IT" b="1" dirty="0" err="1" smtClean="0"/>
              <a:t>P</a:t>
            </a:r>
            <a:r>
              <a:rPr lang="it-IT" b="1" dirty="0" smtClean="0"/>
              <a:t>(45°) è: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5715000" y="3638550"/>
          <a:ext cx="20177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2" name="Equation" r:id="rId9" imgW="1689100" imgH="444500" progId="Equation.3">
                  <p:embed/>
                </p:oleObj>
              </mc:Choice>
              <mc:Fallback>
                <p:oleObj name="Equation" r:id="rId9" imgW="16891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638550"/>
                        <a:ext cx="2017712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10800000">
            <a:off x="3200400" y="3105150"/>
            <a:ext cx="3200400" cy="68580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0" y="4400550"/>
            <a:ext cx="636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Ma cosa succede dopo la misura se il fotone passa il test </a:t>
            </a:r>
            <a:r>
              <a:rPr lang="it-IT" b="1" dirty="0" err="1" smtClean="0"/>
              <a:t>P</a:t>
            </a:r>
            <a:r>
              <a:rPr lang="it-IT" b="1" dirty="0" smtClean="0"/>
              <a:t>(45°) 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4125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Collasso della funzione d’onda dopo la misura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17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52400" y="59055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</a:t>
            </a:r>
            <a:r>
              <a:rPr lang="it-IT" dirty="0" smtClean="0"/>
              <a:t> il fotone </a:t>
            </a:r>
            <a:r>
              <a:rPr lang="it-IT" b="1" dirty="0" smtClean="0"/>
              <a:t> supera il test</a:t>
            </a:r>
            <a:r>
              <a:rPr lang="it-IT" dirty="0" smtClean="0"/>
              <a:t>, subito dopo la misura, avrò avuto il </a:t>
            </a:r>
            <a:r>
              <a:rPr lang="it-IT" b="1" dirty="0" smtClean="0"/>
              <a:t>collasso della funzione d’onda </a:t>
            </a:r>
            <a:r>
              <a:rPr lang="it-IT" dirty="0" smtClean="0"/>
              <a:t>nello stato di uscita, il fotone avrà </a:t>
            </a:r>
            <a:r>
              <a:rPr lang="it-IT" b="1" dirty="0" smtClean="0"/>
              <a:t>acquisito con certezza la polarizzazione a 45</a:t>
            </a:r>
            <a:r>
              <a:rPr lang="it-IT" b="1" baseline="30000" dirty="0" smtClean="0"/>
              <a:t>0 </a:t>
            </a:r>
            <a:r>
              <a:rPr lang="it-IT" dirty="0" smtClean="0"/>
              <a:t>, e la funzione d’onda sarà diventata:</a:t>
            </a:r>
            <a:endParaRPr lang="it-IT" dirty="0"/>
          </a:p>
        </p:txBody>
      </p:sp>
      <p:graphicFrame>
        <p:nvGraphicFramePr>
          <p:cNvPr id="152581" name="Object 5"/>
          <p:cNvGraphicFramePr>
            <a:graphicFrameLocks noChangeAspect="1"/>
          </p:cNvGraphicFramePr>
          <p:nvPr/>
        </p:nvGraphicFramePr>
        <p:xfrm>
          <a:off x="2590800" y="2190750"/>
          <a:ext cx="1691092" cy="345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8" name="Equation" r:id="rId5" imgW="1181100" imgH="241300" progId="Equation.3">
                  <p:embed/>
                </p:oleObj>
              </mc:Choice>
              <mc:Fallback>
                <p:oleObj name="Equation" r:id="rId5" imgW="11811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90750"/>
                        <a:ext cx="1691092" cy="345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28600" y="310515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Cioè, essendo il fotone a 45</a:t>
            </a:r>
            <a:r>
              <a:rPr lang="it-IT" baseline="30000" dirty="0" smtClean="0"/>
              <a:t>0</a:t>
            </a:r>
            <a:r>
              <a:rPr lang="it-IT" dirty="0" smtClean="0"/>
              <a:t>, non ho più la parte di |ψ&gt; che descriveva lo stato del fotone 1 a 135</a:t>
            </a:r>
            <a:r>
              <a:rPr lang="it-IT" baseline="30000" dirty="0" smtClean="0"/>
              <a:t>0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15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disegni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18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po 9"/>
          <p:cNvGrpSpPr/>
          <p:nvPr/>
        </p:nvGrpSpPr>
        <p:grpSpPr>
          <a:xfrm>
            <a:off x="899592" y="843558"/>
            <a:ext cx="2571332" cy="1833965"/>
            <a:chOff x="4450267" y="675286"/>
            <a:chExt cx="2571332" cy="1833965"/>
          </a:xfrm>
        </p:grpSpPr>
        <p:grpSp>
          <p:nvGrpSpPr>
            <p:cNvPr id="11" name="Gruppo 10"/>
            <p:cNvGrpSpPr/>
            <p:nvPr/>
          </p:nvGrpSpPr>
          <p:grpSpPr>
            <a:xfrm>
              <a:off x="4450267" y="675286"/>
              <a:ext cx="2571332" cy="1833965"/>
              <a:chOff x="4450267" y="675286"/>
              <a:chExt cx="2571332" cy="1833965"/>
            </a:xfrm>
          </p:grpSpPr>
          <p:pic>
            <p:nvPicPr>
              <p:cNvPr id="13" name="Immagine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50267" y="675286"/>
                <a:ext cx="2571332" cy="1833965"/>
              </a:xfrm>
              <a:prstGeom prst="rect">
                <a:avLst/>
              </a:prstGeom>
            </p:spPr>
          </p:pic>
          <p:cxnSp>
            <p:nvCxnSpPr>
              <p:cNvPr id="14" name="Connettore 2 13"/>
              <p:cNvCxnSpPr/>
              <p:nvPr/>
            </p:nvCxnSpPr>
            <p:spPr>
              <a:xfrm flipV="1">
                <a:off x="6156176" y="1253223"/>
                <a:ext cx="0" cy="720878"/>
              </a:xfrm>
              <a:prstGeom prst="straightConnector1">
                <a:avLst/>
              </a:prstGeom>
              <a:ln w="22225">
                <a:solidFill>
                  <a:srgbClr val="3346F7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CasellaDiTesto 11"/>
            <p:cNvSpPr txBox="1"/>
            <p:nvPr/>
          </p:nvSpPr>
          <p:spPr>
            <a:xfrm>
              <a:off x="6156176" y="125619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3346F7"/>
                  </a:solidFill>
                </a:rPr>
                <a:t>e</a:t>
              </a:r>
              <a:r>
                <a:rPr lang="it-IT" b="1" baseline="-25000" dirty="0" err="1" smtClean="0">
                  <a:solidFill>
                    <a:srgbClr val="3346F7"/>
                  </a:solidFill>
                </a:rPr>
                <a:t>P</a:t>
              </a:r>
              <a:endParaRPr lang="en-US" b="1" dirty="0">
                <a:solidFill>
                  <a:srgbClr val="3346F7"/>
                </a:solidFill>
              </a:endParaRPr>
            </a:p>
          </p:txBody>
        </p:sp>
      </p:grpSp>
      <p:pic>
        <p:nvPicPr>
          <p:cNvPr id="20" name="Immagin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801" y="1971700"/>
            <a:ext cx="2571332" cy="1833965"/>
          </a:xfrm>
          <a:prstGeom prst="rect">
            <a:avLst/>
          </a:prstGeom>
        </p:spPr>
      </p:pic>
      <p:cxnSp>
        <p:nvCxnSpPr>
          <p:cNvPr id="21" name="Connettore 2 20"/>
          <p:cNvCxnSpPr/>
          <p:nvPr/>
        </p:nvCxnSpPr>
        <p:spPr>
          <a:xfrm flipV="1">
            <a:off x="5982710" y="2549637"/>
            <a:ext cx="0" cy="720878"/>
          </a:xfrm>
          <a:prstGeom prst="straightConnector1">
            <a:avLst/>
          </a:prstGeom>
          <a:ln w="22225">
            <a:solidFill>
              <a:srgbClr val="3346F7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5982710" y="255261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3346F7"/>
                </a:solidFill>
              </a:rPr>
              <a:t>e</a:t>
            </a:r>
            <a:r>
              <a:rPr lang="it-IT" b="1" baseline="-25000" dirty="0" err="1" smtClean="0">
                <a:solidFill>
                  <a:srgbClr val="3346F7"/>
                </a:solidFill>
              </a:rPr>
              <a:t>P</a:t>
            </a:r>
            <a:endParaRPr lang="en-US" b="1" dirty="0">
              <a:solidFill>
                <a:srgbClr val="3346F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4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411510"/>
            <a:ext cx="5184576" cy="875151"/>
          </a:xfrm>
        </p:spPr>
        <p:txBody>
          <a:bodyPr>
            <a:noAutofit/>
          </a:bodyPr>
          <a:lstStyle/>
          <a:p>
            <a:r>
              <a:rPr lang="it-IT" sz="2000" b="1" dirty="0">
                <a:latin typeface="+mn-lt"/>
                <a:ea typeface="Gungsuh" pitchFamily="18" charset="-127"/>
              </a:rPr>
              <a:t>La visione del mondo </a:t>
            </a:r>
            <a:r>
              <a:rPr lang="it-IT" sz="2000" b="1" dirty="0" smtClean="0">
                <a:latin typeface="+mn-lt"/>
                <a:ea typeface="Gungsuh" pitchFamily="18" charset="-127"/>
              </a:rPr>
              <a:t/>
            </a:r>
            <a:br>
              <a:rPr lang="it-IT" sz="2000" b="1" dirty="0" smtClean="0">
                <a:latin typeface="+mn-lt"/>
                <a:ea typeface="Gungsuh" pitchFamily="18" charset="-127"/>
              </a:rPr>
            </a:br>
            <a:r>
              <a:rPr lang="it-IT" sz="2000" b="1" dirty="0" smtClean="0">
                <a:latin typeface="+mn-lt"/>
                <a:ea typeface="Gungsuh" pitchFamily="18" charset="-127"/>
              </a:rPr>
              <a:t>della </a:t>
            </a:r>
            <a:r>
              <a:rPr lang="it-IT" sz="2000" b="1" dirty="0">
                <a:latin typeface="+mn-lt"/>
                <a:ea typeface="Gungsuh" pitchFamily="18" charset="-127"/>
              </a:rPr>
              <a:t>Relatività e della Meccanica </a:t>
            </a:r>
            <a:r>
              <a:rPr lang="it-IT" sz="2000" b="1" dirty="0" smtClean="0">
                <a:latin typeface="+mn-lt"/>
                <a:ea typeface="Gungsuh" pitchFamily="18" charset="-127"/>
              </a:rPr>
              <a:t>Quantistica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9939" y="3074071"/>
            <a:ext cx="3075770" cy="433783"/>
          </a:xfrm>
        </p:spPr>
        <p:txBody>
          <a:bodyPr>
            <a:normAutofit fontScale="92500" lnSpcReduction="10000"/>
          </a:bodyPr>
          <a:lstStyle/>
          <a:p>
            <a:r>
              <a:rPr lang="it-IT" sz="2600" b="1" dirty="0" smtClean="0">
                <a:solidFill>
                  <a:schemeClr val="tx1"/>
                </a:solidFill>
              </a:rPr>
              <a:t>Carlo Cosmelli</a:t>
            </a:r>
          </a:p>
          <a:p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19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Didattica\Coursera\Poster Philadelphia\logo stret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479" y="4263500"/>
            <a:ext cx="1622690" cy="46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5686"/>
            <a:ext cx="2706726" cy="153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539552" y="1419622"/>
            <a:ext cx="4392488" cy="1019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 smtClean="0">
                <a:latin typeface="+mn-lt"/>
                <a:ea typeface="Gungsuh" pitchFamily="18" charset="-127"/>
              </a:rPr>
              <a:t>Settimana 7</a:t>
            </a:r>
          </a:p>
          <a:p>
            <a:endParaRPr lang="it-IT" sz="1800" b="1" dirty="0" smtClean="0">
              <a:latin typeface="+mn-lt"/>
              <a:ea typeface="Gungsuh" pitchFamily="18" charset="-127"/>
            </a:endParaRP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Lezione 7.3 </a:t>
            </a: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Stati </a:t>
            </a:r>
            <a:r>
              <a:rPr lang="it-IT" sz="1800" b="1" dirty="0" err="1" smtClean="0">
                <a:latin typeface="+mn-lt"/>
                <a:ea typeface="Gungsuh" pitchFamily="18" charset="-127"/>
              </a:rPr>
              <a:t>entangled</a:t>
            </a:r>
            <a:r>
              <a:rPr lang="it-IT" sz="1800" b="1" dirty="0" smtClean="0">
                <a:latin typeface="+mn-lt"/>
                <a:ea typeface="Gungsuh" pitchFamily="18" charset="-127"/>
              </a:rPr>
              <a:t> (interlacciati)</a:t>
            </a: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L’EPR</a:t>
            </a:r>
          </a:p>
          <a:p>
            <a:r>
              <a:rPr lang="it-IT" sz="1800" b="1" dirty="0" smtClean="0">
                <a:latin typeface="+mn-lt"/>
                <a:ea typeface="Gungsuh" pitchFamily="18" charset="-127"/>
              </a:rPr>
              <a:t>( la seconda di due lezioni difficili)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589" y="3685804"/>
            <a:ext cx="1732580" cy="54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7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66294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+mn-lt"/>
                <a:ea typeface="Gungsuh" pitchFamily="18" charset="-127"/>
              </a:rPr>
              <a:t>Einstein, </a:t>
            </a:r>
            <a:r>
              <a:rPr lang="it-IT" sz="2000" b="1" dirty="0" err="1" smtClean="0">
                <a:latin typeface="+mn-lt"/>
                <a:ea typeface="Gungsuh" pitchFamily="18" charset="-127"/>
              </a:rPr>
              <a:t>Podolsky</a:t>
            </a:r>
            <a:r>
              <a:rPr lang="it-IT" sz="2000" b="1" dirty="0" smtClean="0">
                <a:latin typeface="+mn-lt"/>
                <a:ea typeface="Gungsuh" pitchFamily="18" charset="-127"/>
              </a:rPr>
              <a:t> e </a:t>
            </a:r>
            <a:r>
              <a:rPr lang="it-IT" sz="2000" b="1" dirty="0" err="1" smtClean="0">
                <a:latin typeface="+mn-lt"/>
                <a:ea typeface="Gungsuh" pitchFamily="18" charset="-127"/>
              </a:rPr>
              <a:t>Rosen</a:t>
            </a:r>
            <a:r>
              <a:rPr lang="it-IT" sz="2000" b="1" dirty="0" smtClean="0">
                <a:latin typeface="+mn-lt"/>
                <a:ea typeface="Gungsuh" pitchFamily="18" charset="-127"/>
              </a:rPr>
              <a:t>: 25 marzo 1935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442392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-36512" y="4890194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228600" y="590550"/>
            <a:ext cx="6143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Il 25 marzo 1935 Einstein, </a:t>
            </a:r>
            <a:r>
              <a:rPr lang="it-IT" sz="1600" dirty="0" err="1"/>
              <a:t>P</a:t>
            </a:r>
            <a:r>
              <a:rPr lang="it-IT" sz="1600" dirty="0" err="1" smtClean="0"/>
              <a:t>odolsky</a:t>
            </a:r>
            <a:r>
              <a:rPr lang="it-IT" sz="1600" dirty="0" smtClean="0"/>
              <a:t> e </a:t>
            </a:r>
            <a:r>
              <a:rPr lang="it-IT" sz="1600" dirty="0" err="1" smtClean="0"/>
              <a:t>Rosen</a:t>
            </a:r>
            <a:r>
              <a:rPr lang="it-IT" sz="1600" dirty="0" smtClean="0"/>
              <a:t> (EPR) pubblicano un articolo dal titolo:</a:t>
            </a:r>
          </a:p>
          <a:p>
            <a:pPr algn="ctr"/>
            <a:r>
              <a:rPr lang="it-IT" sz="1600" b="1" dirty="0" smtClean="0"/>
              <a:t>La descrizione della Realtà della Meccanica Quantistica può considerarsi completa?</a:t>
            </a:r>
            <a:endParaRPr lang="it-IT" sz="1600" b="1" dirty="0"/>
          </a:p>
        </p:txBody>
      </p:sp>
      <p:sp>
        <p:nvSpPr>
          <p:cNvPr id="22" name="Rectangle 24"/>
          <p:cNvSpPr/>
          <p:nvPr/>
        </p:nvSpPr>
        <p:spPr>
          <a:xfrm>
            <a:off x="259777" y="1851670"/>
            <a:ext cx="6143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 </a:t>
            </a:r>
            <a:r>
              <a:rPr lang="it-IT" sz="1600" dirty="0" smtClean="0"/>
              <a:t>Il punto, in breve, è questo: 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La MQ dice che: la descrizione della realtà avviene tramite la funzione d’onda, che rappresenta TUTTA l’informazione che si può avere su di un sistema.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Ma le previsioni sono probabilistiche. 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Tramite un esperimento mentale EPR dimostrano che in realtà la funzione d’onda NON descrive completamente un sistema…quindi  manca qualcosa.</a:t>
            </a:r>
            <a:endParaRPr lang="it-IT" sz="1600" dirty="0"/>
          </a:p>
        </p:txBody>
      </p:sp>
      <p:sp>
        <p:nvSpPr>
          <p:cNvPr id="23" name="Rectangle 24"/>
          <p:cNvSpPr/>
          <p:nvPr/>
        </p:nvSpPr>
        <p:spPr>
          <a:xfrm>
            <a:off x="259777" y="3939902"/>
            <a:ext cx="61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 </a:t>
            </a:r>
            <a:r>
              <a:rPr lang="it-IT" sz="1600" dirty="0" smtClean="0"/>
              <a:t>Nelle prossime lezioni vedremo di chiarire il significato  dell’esperimento EPR, e come la «soluzione» sia stata trovata solo nel 1982, stravolgendo la nostra idea di realtà.</a:t>
            </a:r>
          </a:p>
        </p:txBody>
      </p:sp>
    </p:spTree>
    <p:extLst>
      <p:ext uri="{BB962C8B-B14F-4D97-AF65-F5344CB8AC3E}">
        <p14:creationId xmlns:p14="http://schemas.microsoft.com/office/powerpoint/2010/main" val="36642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Stati </a:t>
            </a:r>
            <a:r>
              <a:rPr lang="it-IT" sz="2000" b="1" dirty="0" err="1" smtClean="0"/>
              <a:t>entangled</a:t>
            </a:r>
            <a:r>
              <a:rPr lang="it-IT" sz="2000" b="1" dirty="0" smtClean="0"/>
              <a:t> (interlacciati)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20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52400" y="951190"/>
            <a:ext cx="655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Pensiamo ora di creare i seguenti stati, uno stato con i due fotoni entrambi </a:t>
            </a:r>
            <a:r>
              <a:rPr lang="it-IT" sz="1600" dirty="0" err="1" smtClean="0"/>
              <a:t>|</a:t>
            </a:r>
            <a:r>
              <a:rPr lang="it-IT" sz="1600" b="1" dirty="0" err="1" smtClean="0"/>
              <a:t>V</a:t>
            </a:r>
            <a:r>
              <a:rPr lang="it-IT" sz="1600" b="1" dirty="0" smtClean="0"/>
              <a:t>&gt;</a:t>
            </a:r>
            <a:r>
              <a:rPr lang="it-IT" sz="1600" dirty="0" smtClean="0"/>
              <a:t>  ed un altro con i due fotoni entrambi </a:t>
            </a:r>
            <a:r>
              <a:rPr lang="it-IT" sz="1600" dirty="0" err="1" smtClean="0"/>
              <a:t>|</a:t>
            </a:r>
            <a:r>
              <a:rPr lang="it-IT" sz="1600" b="1" dirty="0" err="1" smtClean="0"/>
              <a:t>O</a:t>
            </a:r>
            <a:r>
              <a:rPr lang="it-IT" sz="1600" b="1" dirty="0" smtClean="0"/>
              <a:t>&gt;.</a:t>
            </a:r>
            <a:r>
              <a:rPr lang="it-IT" sz="1600" dirty="0" smtClean="0"/>
              <a:t> </a:t>
            </a:r>
            <a:endParaRPr lang="it-IT" sz="1600" dirty="0"/>
          </a:p>
        </p:txBody>
      </p:sp>
      <p:sp>
        <p:nvSpPr>
          <p:cNvPr id="13" name="Rectangle 12"/>
          <p:cNvSpPr/>
          <p:nvPr/>
        </p:nvSpPr>
        <p:spPr>
          <a:xfrm>
            <a:off x="152400" y="2211710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Ora creiamo lo </a:t>
            </a:r>
            <a:r>
              <a:rPr lang="it-IT" sz="1600" b="1" dirty="0" smtClean="0"/>
              <a:t>stato somma </a:t>
            </a:r>
            <a:r>
              <a:rPr lang="it-IT" sz="1600" dirty="0" smtClean="0"/>
              <a:t>(</a:t>
            </a:r>
            <a:r>
              <a:rPr lang="it-IT" sz="1600" b="1" dirty="0" smtClean="0"/>
              <a:t>sovrapposizione lineare</a:t>
            </a:r>
            <a:r>
              <a:rPr lang="it-IT" sz="1600" dirty="0" smtClean="0"/>
              <a:t>) dei due precedenti, con percentuale del 50% (come il gatto di Schrödinger…).</a:t>
            </a:r>
            <a:endParaRPr lang="it-IT" sz="1600" dirty="0"/>
          </a:p>
        </p:txBody>
      </p:sp>
      <p:graphicFrame>
        <p:nvGraphicFramePr>
          <p:cNvPr id="154629" name="Object 5"/>
          <p:cNvGraphicFramePr>
            <a:graphicFrameLocks noChangeAspect="1"/>
          </p:cNvGraphicFramePr>
          <p:nvPr>
            <p:extLst/>
          </p:nvPr>
        </p:nvGraphicFramePr>
        <p:xfrm>
          <a:off x="409847" y="2859782"/>
          <a:ext cx="57769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1" name="Equazione" r:id="rId5" imgW="3517560" imgH="406080" progId="Equation.3">
                  <p:embed/>
                </p:oleObj>
              </mc:Choice>
              <mc:Fallback>
                <p:oleObj name="Equazione" r:id="rId5" imgW="35175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47" y="2859782"/>
                        <a:ext cx="577691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152400" y="3651870"/>
            <a:ext cx="6291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- Un test di polarizzazione Orizzontale o Verticale  sul fotone 1, oppure sul fotone 2 darà </a:t>
            </a:r>
            <a:r>
              <a:rPr lang="it-IT" sz="1600" b="1" dirty="0" smtClean="0"/>
              <a:t>sempre una probabilità del 50%</a:t>
            </a:r>
            <a:r>
              <a:rPr lang="it-IT" sz="1600" dirty="0"/>
              <a:t> </a:t>
            </a:r>
            <a:r>
              <a:rPr lang="it-IT" sz="1600" dirty="0" smtClean="0"/>
              <a:t>di trovare O oppure V.</a:t>
            </a:r>
          </a:p>
          <a:p>
            <a:endParaRPr lang="it-IT" sz="1600" dirty="0" smtClean="0"/>
          </a:p>
          <a:p>
            <a:r>
              <a:rPr lang="it-IT" sz="1600" b="1" dirty="0" smtClean="0"/>
              <a:t>- Ma il risultato sarà lo stesso per tutti e due i fotoni, sempre.</a:t>
            </a:r>
            <a:endParaRPr lang="it-IT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1043608" y="1537852"/>
                <a:ext cx="18460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0" i="0" smtClean="0">
                            <a:latin typeface="Cambria Math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i="0" smtClean="0">
                            <a:latin typeface="Cambria Math"/>
                            <a:ea typeface="Cambria Math"/>
                          </a:rPr>
                          <m:t>Φ</m:t>
                        </m:r>
                      </m:e>
                    </m:d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0">
                            <a:latin typeface="Cambria Math"/>
                          </a:rPr>
                          <m:t>|</m:t>
                        </m:r>
                        <m:r>
                          <a:rPr lang="it-IT" b="0" i="0" smtClean="0">
                            <a:latin typeface="Cambria Math"/>
                            <a:ea typeface="Cambria Math"/>
                          </a:rPr>
                          <m:t>1,</m:t>
                        </m:r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/>
                            <a:ea typeface="Cambria Math"/>
                          </a:rPr>
                          <m:t>V</m:t>
                        </m:r>
                      </m:e>
                    </m:d>
                    <m:d>
                      <m:dPr>
                        <m:begChr m:val="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0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t-IT" i="0">
                            <a:latin typeface="Cambria Math"/>
                          </a:rPr>
                          <m:t>|</m:t>
                        </m:r>
                        <m:r>
                          <a:rPr lang="it-IT" b="0" i="0" smtClean="0">
                            <a:latin typeface="Cambria Math"/>
                          </a:rPr>
                          <m:t>2,</m:t>
                        </m:r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/>
                          </a:rPr>
                          <m:t>V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537852"/>
                <a:ext cx="1846018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290" t="-119672" r="-25413" b="-18360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/>
              <p:cNvSpPr txBox="1"/>
              <p:nvPr/>
            </p:nvSpPr>
            <p:spPr>
              <a:xfrm>
                <a:off x="3298304" y="1548347"/>
                <a:ext cx="18138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0" i="0" smtClean="0">
                            <a:latin typeface="Cambria Math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i="0">
                            <a:latin typeface="Cambria Math"/>
                            <a:ea typeface="Cambria Math"/>
                          </a:rPr>
                          <m:t>Λ</m:t>
                        </m:r>
                      </m:e>
                    </m:d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0">
                            <a:latin typeface="Cambria Math"/>
                          </a:rPr>
                          <m:t>|</m:t>
                        </m:r>
                        <m:r>
                          <a:rPr lang="it-IT" b="0" i="0" smtClean="0">
                            <a:latin typeface="Cambria Math"/>
                            <a:ea typeface="Cambria Math"/>
                          </a:rPr>
                          <m:t>1,</m:t>
                        </m:r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/>
                            <a:ea typeface="Cambria Math"/>
                          </a:rPr>
                          <m:t>O</m:t>
                        </m:r>
                      </m:e>
                    </m:d>
                    <m:d>
                      <m:dPr>
                        <m:begChr m:val="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0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t-IT" i="0">
                            <a:latin typeface="Cambria Math"/>
                          </a:rPr>
                          <m:t>|</m:t>
                        </m:r>
                        <m:r>
                          <a:rPr lang="it-IT" b="0" i="0" smtClean="0">
                            <a:latin typeface="Cambria Math"/>
                          </a:rPr>
                          <m:t>2,</m:t>
                        </m:r>
                        <m:r>
                          <m:rPr>
                            <m:sty m:val="p"/>
                          </m:rPr>
                          <a:rPr lang="it-IT" b="0" i="0" smtClean="0">
                            <a:latin typeface="Cambria Math"/>
                          </a:rPr>
                          <m:t>O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304" y="1548347"/>
                <a:ext cx="1813895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6711" t="-119672" r="-26510" b="-18360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9"/>
          <p:cNvSpPr/>
          <p:nvPr/>
        </p:nvSpPr>
        <p:spPr>
          <a:xfrm>
            <a:off x="152400" y="518815"/>
            <a:ext cx="655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XY: la caratteristica peculiare della MQ.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7590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6084168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La caratteristica degli Stati </a:t>
            </a:r>
            <a:r>
              <a:rPr lang="it-IT" sz="2000" b="1" dirty="0" err="1"/>
              <a:t>E</a:t>
            </a:r>
            <a:r>
              <a:rPr lang="it-IT" sz="2000" b="1" dirty="0" err="1" smtClean="0"/>
              <a:t>ntangled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21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1000" dirty="0" err="1" smtClean="0">
                <a:solidFill>
                  <a:schemeClr val="tx1"/>
                </a:solidFill>
              </a:rPr>
              <a:t>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02230" y="600339"/>
            <a:ext cx="6516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Ripetiamo il test, con polarizzatori diversi:</a:t>
            </a:r>
          </a:p>
          <a:p>
            <a:r>
              <a:rPr lang="it-IT" sz="1600" dirty="0" smtClean="0"/>
              <a:t>Se, sullo stesso sistema, faccio un test di polarizzazione con due polarizzatori </a:t>
            </a:r>
            <a:r>
              <a:rPr lang="it-IT" sz="1600" b="1" dirty="0" smtClean="0"/>
              <a:t>a 45</a:t>
            </a:r>
            <a:r>
              <a:rPr lang="it-IT" sz="1600" b="1" baseline="30000" dirty="0" smtClean="0"/>
              <a:t>0</a:t>
            </a:r>
            <a:r>
              <a:rPr lang="it-IT" sz="1600" b="1" dirty="0" smtClean="0"/>
              <a:t>  oppure a 135</a:t>
            </a:r>
            <a:r>
              <a:rPr lang="it-IT" sz="1600" b="1" baseline="30000" dirty="0" smtClean="0"/>
              <a:t>0</a:t>
            </a:r>
            <a:r>
              <a:rPr lang="it-IT" sz="1600" b="1" dirty="0" smtClean="0"/>
              <a:t>  </a:t>
            </a:r>
            <a:r>
              <a:rPr lang="it-IT" sz="1600" dirty="0" smtClean="0"/>
              <a:t>otterrò: (il calcolo non è facile, lo saltiamo)</a:t>
            </a:r>
            <a:endParaRPr lang="it-IT" sz="1600" dirty="0"/>
          </a:p>
        </p:txBody>
      </p:sp>
      <p:sp>
        <p:nvSpPr>
          <p:cNvPr id="16" name="Rectangle 15"/>
          <p:cNvSpPr/>
          <p:nvPr/>
        </p:nvSpPr>
        <p:spPr>
          <a:xfrm>
            <a:off x="899592" y="1588899"/>
            <a:ext cx="4680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P</a:t>
            </a:r>
            <a:r>
              <a:rPr lang="it-IT" sz="1600" b="1" baseline="-25000" dirty="0" smtClean="0"/>
              <a:t>1</a:t>
            </a:r>
            <a:r>
              <a:rPr lang="it-IT" sz="1600" b="1" dirty="0" smtClean="0"/>
              <a:t>(45) = P</a:t>
            </a:r>
            <a:r>
              <a:rPr lang="it-IT" sz="1600" b="1" baseline="-25000" dirty="0" smtClean="0"/>
              <a:t>2</a:t>
            </a:r>
            <a:r>
              <a:rPr lang="it-IT" sz="1600" b="1" dirty="0" smtClean="0"/>
              <a:t>(45) = 50</a:t>
            </a:r>
            <a:r>
              <a:rPr lang="it-IT" sz="1600" b="1" dirty="0"/>
              <a:t>%      P</a:t>
            </a:r>
            <a:r>
              <a:rPr lang="it-IT" sz="1600" b="1" baseline="-25000" dirty="0"/>
              <a:t>1</a:t>
            </a:r>
            <a:r>
              <a:rPr lang="it-IT" sz="1600" b="1" dirty="0"/>
              <a:t>(135) = P</a:t>
            </a:r>
            <a:r>
              <a:rPr lang="it-IT" sz="1600" b="1" baseline="-25000" dirty="0"/>
              <a:t>2</a:t>
            </a:r>
            <a:r>
              <a:rPr lang="it-IT" sz="1600" b="1" dirty="0"/>
              <a:t>(135) = 50%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02230" y="1992993"/>
            <a:ext cx="662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Questo ragionamento vale per </a:t>
            </a:r>
            <a:r>
              <a:rPr lang="it-IT" sz="1600" b="1" dirty="0" smtClean="0"/>
              <a:t>qualunque altra coppia </a:t>
            </a:r>
            <a:r>
              <a:rPr lang="it-IT" sz="1600" dirty="0" smtClean="0"/>
              <a:t>di direzioni ortogonali: (20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,110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), (30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,120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), (110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,200</a:t>
            </a:r>
            <a:r>
              <a:rPr lang="it-IT" sz="1600" baseline="30000" dirty="0" smtClean="0"/>
              <a:t>0</a:t>
            </a:r>
            <a:r>
              <a:rPr lang="it-IT" sz="1600" dirty="0" smtClean="0"/>
              <a:t>)...</a:t>
            </a:r>
            <a:endParaRPr lang="it-IT" sz="1600" dirty="0"/>
          </a:p>
        </p:txBody>
      </p:sp>
      <p:sp>
        <p:nvSpPr>
          <p:cNvPr id="24" name="Rectangle 23"/>
          <p:cNvSpPr/>
          <p:nvPr/>
        </p:nvSpPr>
        <p:spPr>
          <a:xfrm>
            <a:off x="240330" y="2859782"/>
            <a:ext cx="655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- Ognuno dei due fotoni ha una Probabilità   P=50%  di passare un test lungo una </a:t>
            </a:r>
            <a:r>
              <a:rPr lang="it-IT" b="1" dirty="0" smtClean="0"/>
              <a:t>qualsiasi direzione </a:t>
            </a:r>
            <a:r>
              <a:rPr lang="it-IT" dirty="0" smtClean="0"/>
              <a:t>arbitraria: </a:t>
            </a:r>
            <a:r>
              <a:rPr lang="it-IT" b="1" dirty="0" smtClean="0"/>
              <a:t>SEMPRE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- Ma il risultato sarà </a:t>
            </a:r>
            <a:r>
              <a:rPr lang="it-IT" b="1" dirty="0" smtClean="0"/>
              <a:t>lo stesso </a:t>
            </a:r>
            <a:r>
              <a:rPr lang="it-IT" dirty="0" smtClean="0"/>
              <a:t>per tutti e due i fotoni. </a:t>
            </a:r>
            <a:r>
              <a:rPr lang="it-IT" b="1" dirty="0" smtClean="0"/>
              <a:t>SEMPRE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7566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38606" y="1203598"/>
            <a:ext cx="632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- Ma in ogni caso il risultato ottenuto per qualunque test </a:t>
            </a:r>
            <a:r>
              <a:rPr lang="it-IT" sz="1600" b="1" u="sng" dirty="0" smtClean="0"/>
              <a:t>è lo stesso</a:t>
            </a:r>
            <a:r>
              <a:rPr lang="it-IT" sz="1600" b="1" dirty="0" smtClean="0"/>
              <a:t> per tutti e due i fotoni</a:t>
            </a:r>
            <a:r>
              <a:rPr lang="it-IT" sz="1600" dirty="0"/>
              <a:t>.</a:t>
            </a:r>
          </a:p>
        </p:txBody>
      </p:sp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5076056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Stati </a:t>
            </a:r>
            <a:r>
              <a:rPr lang="it-IT" sz="2000" b="1" dirty="0" err="1" smtClean="0"/>
              <a:t>entangled</a:t>
            </a:r>
            <a:r>
              <a:rPr lang="it-IT" sz="2000" b="1" dirty="0" smtClean="0"/>
              <a:t> - conclusioni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22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52400" y="590550"/>
            <a:ext cx="655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- Non esiste alcuna direzione in cui la Polarizzazione possa essere prevista con certezza</a:t>
            </a:r>
            <a:r>
              <a:rPr lang="it-IT" sz="1600" dirty="0" smtClean="0"/>
              <a:t>.</a:t>
            </a:r>
            <a:endParaRPr lang="it-IT" sz="1600" dirty="0"/>
          </a:p>
        </p:txBody>
      </p:sp>
      <p:sp>
        <p:nvSpPr>
          <p:cNvPr id="22" name="Rectangle 21"/>
          <p:cNvSpPr/>
          <p:nvPr/>
        </p:nvSpPr>
        <p:spPr>
          <a:xfrm>
            <a:off x="172278" y="1851670"/>
            <a:ext cx="5767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“</a:t>
            </a:r>
            <a:r>
              <a:rPr lang="it-IT" sz="1600" b="1" dirty="0" err="1" smtClean="0"/>
              <a:t>Entangled</a:t>
            </a:r>
            <a:r>
              <a:rPr lang="it-IT" sz="1600" b="1" dirty="0" smtClean="0"/>
              <a:t>” </a:t>
            </a:r>
            <a:r>
              <a:rPr lang="it-IT" sz="1600" dirty="0" smtClean="0"/>
              <a:t>sta appunto a significare questa caratteristica di </a:t>
            </a:r>
            <a:r>
              <a:rPr lang="it-IT" sz="1600" b="1" dirty="0" smtClean="0"/>
              <a:t>“interlacciamento” </a:t>
            </a:r>
            <a:r>
              <a:rPr lang="it-IT" sz="1600" dirty="0" smtClean="0"/>
              <a:t>fra due «particelle» (fotoni, elettroni, atomi…molecole).</a:t>
            </a:r>
          </a:p>
          <a:p>
            <a:r>
              <a:rPr lang="it-IT" sz="1600" dirty="0" smtClean="0"/>
              <a:t>ATTENZIONE: non è una correlazione «classica».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I calzini di Mr. </a:t>
            </a:r>
            <a:r>
              <a:rPr lang="it-IT" sz="1600" dirty="0" err="1" smtClean="0"/>
              <a:t>Bertlmann</a:t>
            </a:r>
            <a:endParaRPr lang="it-IT" sz="16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Due guanti….mano sinistra e mano destra.</a:t>
            </a:r>
          </a:p>
        </p:txBody>
      </p:sp>
      <p:grpSp>
        <p:nvGrpSpPr>
          <p:cNvPr id="15" name="Gruppo 14"/>
          <p:cNvGrpSpPr/>
          <p:nvPr/>
        </p:nvGrpSpPr>
        <p:grpSpPr>
          <a:xfrm>
            <a:off x="179512" y="425419"/>
            <a:ext cx="8692007" cy="4954643"/>
            <a:chOff x="97261" y="297156"/>
            <a:chExt cx="8692007" cy="4954643"/>
          </a:xfrm>
        </p:grpSpPr>
        <p:grpSp>
          <p:nvGrpSpPr>
            <p:cNvPr id="14" name="Gruppo 13"/>
            <p:cNvGrpSpPr/>
            <p:nvPr/>
          </p:nvGrpSpPr>
          <p:grpSpPr>
            <a:xfrm>
              <a:off x="97261" y="297156"/>
              <a:ext cx="8692007" cy="4954643"/>
              <a:chOff x="-3640352" y="-658122"/>
              <a:chExt cx="8692007" cy="4954643"/>
            </a:xfrm>
            <a:solidFill>
              <a:schemeClr val="bg1"/>
            </a:solidFill>
          </p:grpSpPr>
          <p:grpSp>
            <p:nvGrpSpPr>
              <p:cNvPr id="13" name="Gruppo 12"/>
              <p:cNvGrpSpPr/>
              <p:nvPr/>
            </p:nvGrpSpPr>
            <p:grpSpPr>
              <a:xfrm>
                <a:off x="-3640352" y="-658122"/>
                <a:ext cx="6705600" cy="4954643"/>
                <a:chOff x="-2323382" y="-1551956"/>
                <a:chExt cx="6705600" cy="4954643"/>
              </a:xfrm>
              <a:grpFill/>
            </p:grpSpPr>
            <p:grpSp>
              <p:nvGrpSpPr>
                <p:cNvPr id="12" name="Gruppo 11"/>
                <p:cNvGrpSpPr/>
                <p:nvPr/>
              </p:nvGrpSpPr>
              <p:grpSpPr>
                <a:xfrm>
                  <a:off x="-2323382" y="-1551956"/>
                  <a:ext cx="6705600" cy="4954643"/>
                  <a:chOff x="-1281364" y="406755"/>
                  <a:chExt cx="6705600" cy="4954643"/>
                </a:xfrm>
                <a:grpFill/>
              </p:grpSpPr>
              <p:sp>
                <p:nvSpPr>
                  <p:cNvPr id="11" name="Rettangolo 10"/>
                  <p:cNvSpPr/>
                  <p:nvPr/>
                </p:nvSpPr>
                <p:spPr>
                  <a:xfrm>
                    <a:off x="-1281364" y="406755"/>
                    <a:ext cx="6705600" cy="4954643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3" name="Immagine 2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1256618" y="459657"/>
                    <a:ext cx="2304256" cy="4220978"/>
                  </a:xfrm>
                  <a:prstGeom prst="rect">
                    <a:avLst/>
                  </a:prstGeom>
                  <a:grpFill/>
                </p:spPr>
              </p:pic>
              <p:sp>
                <p:nvSpPr>
                  <p:cNvPr id="10" name="CasellaDiTesto 9"/>
                  <p:cNvSpPr txBox="1"/>
                  <p:nvPr/>
                </p:nvSpPr>
                <p:spPr>
                  <a:xfrm>
                    <a:off x="1168762" y="798066"/>
                    <a:ext cx="2569067" cy="830997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600" dirty="0" smtClean="0"/>
                      <a:t>Il fisico Reinhold </a:t>
                    </a:r>
                    <a:r>
                      <a:rPr lang="it-IT" sz="1600" dirty="0" err="1" smtClean="0"/>
                      <a:t>Bertlmann</a:t>
                    </a:r>
                    <a:r>
                      <a:rPr lang="it-IT" sz="1600" dirty="0" smtClean="0"/>
                      <a:t> indossava sempre calzini di colori diversi (verdi- rossi)</a:t>
                    </a:r>
                    <a:endParaRPr lang="en-US" sz="1600" dirty="0"/>
                  </a:p>
                </p:txBody>
              </p:sp>
            </p:grpSp>
            <p:pic>
              <p:nvPicPr>
                <p:cNvPr id="5" name="Immagine 4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88746" y="-1543251"/>
                  <a:ext cx="1596211" cy="1596211"/>
                </a:xfrm>
                <a:prstGeom prst="rect">
                  <a:avLst/>
                </a:prstGeom>
                <a:grpFill/>
              </p:spPr>
            </p:pic>
          </p:grpSp>
          <p:pic>
            <p:nvPicPr>
              <p:cNvPr id="4" name="Immagine 3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4319" y="916983"/>
                <a:ext cx="4167336" cy="3125502"/>
              </a:xfrm>
              <a:prstGeom prst="rect">
                <a:avLst/>
              </a:prstGeom>
              <a:grpFill/>
            </p:spPr>
          </p:pic>
        </p:grpSp>
        <p:sp>
          <p:nvSpPr>
            <p:cNvPr id="21" name="Rectangle 9"/>
            <p:cNvSpPr/>
            <p:nvPr/>
          </p:nvSpPr>
          <p:spPr>
            <a:xfrm>
              <a:off x="2530164" y="2262712"/>
              <a:ext cx="2329867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dirty="0" smtClean="0"/>
                <a:t>Il fatto di «vedere» (misurare) il colore di un calzino, dava subito un’informazione certa sul colore dell’altro.</a:t>
              </a:r>
            </a:p>
            <a:p>
              <a:r>
                <a:rPr lang="it-IT" sz="1600" dirty="0" smtClean="0"/>
                <a:t>Ma non c’è nulla di sensazionale…il colore dei calzini era noto e fissato a priori.</a:t>
              </a:r>
              <a:endParaRPr lang="it-IT" sz="1600" dirty="0"/>
            </a:p>
          </p:txBody>
        </p:sp>
      </p:grpSp>
      <p:grpSp>
        <p:nvGrpSpPr>
          <p:cNvPr id="34" name="Gruppo 33"/>
          <p:cNvGrpSpPr/>
          <p:nvPr/>
        </p:nvGrpSpPr>
        <p:grpSpPr>
          <a:xfrm>
            <a:off x="331878" y="2423525"/>
            <a:ext cx="8311939" cy="2380473"/>
            <a:chOff x="331878" y="2423525"/>
            <a:chExt cx="8311939" cy="2380473"/>
          </a:xfrm>
        </p:grpSpPr>
        <p:pic>
          <p:nvPicPr>
            <p:cNvPr id="32" name="Immagine 3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4168" y="2423525"/>
              <a:ext cx="2559649" cy="2380473"/>
            </a:xfrm>
            <a:prstGeom prst="rect">
              <a:avLst/>
            </a:prstGeom>
          </p:spPr>
        </p:pic>
        <p:sp>
          <p:nvSpPr>
            <p:cNvPr id="33" name="Rettangolo 32"/>
            <p:cNvSpPr/>
            <p:nvPr/>
          </p:nvSpPr>
          <p:spPr>
            <a:xfrm>
              <a:off x="331878" y="3480559"/>
              <a:ext cx="568028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dirty="0"/>
                <a:t>La correlazione che ho è come se avessi due palline di due colori complementari, e che potessi fare dei test su qualunque coppia di colori, trovando sempre un 50%....per qualunque coppia di colori che andassi a sottoporre a test: [blu-arancio] , [verde-magenta] [viola-giallo], [x, y]….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101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23</a:t>
            </a:fld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376" y="0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6934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Ed ora siete pronti per vedere come Einstein &amp; C. distrussero la MQ (per un po’)</a:t>
            </a:r>
            <a:endParaRPr lang="it-IT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238576" y="1059582"/>
            <a:ext cx="6553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Realismo:</a:t>
            </a:r>
            <a:r>
              <a:rPr lang="it-IT" dirty="0" smtClean="0"/>
              <a:t> </a:t>
            </a:r>
            <a:r>
              <a:rPr lang="it-IT" sz="1600" dirty="0" smtClean="0"/>
              <a:t>se, </a:t>
            </a:r>
            <a:r>
              <a:rPr lang="it-IT" sz="1600" b="1" dirty="0" smtClean="0"/>
              <a:t>senza disturbare </a:t>
            </a:r>
            <a:r>
              <a:rPr lang="it-IT" sz="1600" dirty="0" smtClean="0"/>
              <a:t>in alcun modo un sistema, è possibile </a:t>
            </a:r>
            <a:r>
              <a:rPr lang="it-IT" sz="1600" b="1" dirty="0" smtClean="0"/>
              <a:t>prevedere con certezza</a:t>
            </a:r>
            <a:r>
              <a:rPr lang="it-IT" sz="1600" dirty="0" smtClean="0"/>
              <a:t> il risultato di una misura di un’osservabile del sistema, </a:t>
            </a:r>
            <a:r>
              <a:rPr lang="it-IT" sz="1600" dirty="0"/>
              <a:t> </a:t>
            </a:r>
            <a:r>
              <a:rPr lang="it-IT" sz="1600" b="1" dirty="0" smtClean="0"/>
              <a:t>indipendentemente </a:t>
            </a:r>
            <a:r>
              <a:rPr lang="it-IT" sz="1600" b="1" dirty="0"/>
              <a:t>da qualunque osservatore e dal fatto che la misura in questione venga fatta oppure </a:t>
            </a:r>
            <a:r>
              <a:rPr lang="it-IT" sz="1600" b="1" dirty="0" smtClean="0"/>
              <a:t>no, </a:t>
            </a:r>
            <a:r>
              <a:rPr lang="it-IT" sz="1600" dirty="0" smtClean="0"/>
              <a:t>allora il sistema possiede la relativa proprietà. </a:t>
            </a:r>
            <a:endParaRPr lang="it-IT" sz="1600" dirty="0"/>
          </a:p>
        </p:txBody>
      </p:sp>
      <p:sp>
        <p:nvSpPr>
          <p:cNvPr id="17" name="Rectangle 16"/>
          <p:cNvSpPr/>
          <p:nvPr/>
        </p:nvSpPr>
        <p:spPr>
          <a:xfrm>
            <a:off x="228600" y="2571750"/>
            <a:ext cx="624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Località Einsteiniana: </a:t>
            </a:r>
            <a:r>
              <a:rPr lang="it-IT" sz="1600" dirty="0" smtClean="0"/>
              <a:t>gli elementi di realtà fisica posseduti oggettivamente da un sistema non possono venire influenzati istantaneamente a distanza. </a:t>
            </a:r>
          </a:p>
          <a:p>
            <a:r>
              <a:rPr lang="it-IT" sz="1600" dirty="0" smtClean="0"/>
              <a:t>[Impossibilità di segnali viaggianti a velocità &gt; c]</a:t>
            </a:r>
            <a:endParaRPr lang="it-IT" sz="1600" dirty="0"/>
          </a:p>
        </p:txBody>
      </p:sp>
      <p:sp>
        <p:nvSpPr>
          <p:cNvPr id="18" name="Rectangle 17"/>
          <p:cNvSpPr/>
          <p:nvPr/>
        </p:nvSpPr>
        <p:spPr>
          <a:xfrm>
            <a:off x="238576" y="3795886"/>
            <a:ext cx="5845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Nell’articolo EPR gli autori assumono l’ipotesi  di località per tutti i processi fisici</a:t>
            </a:r>
            <a:endParaRPr lang="it-IT" dirty="0"/>
          </a:p>
        </p:txBody>
      </p:sp>
      <p:sp>
        <p:nvSpPr>
          <p:cNvPr id="21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1000" dirty="0" err="1" smtClean="0">
                <a:solidFill>
                  <a:schemeClr val="tx1"/>
                </a:solidFill>
              </a:rPr>
              <a:t>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10" name="Rectangle 15"/>
          <p:cNvSpPr/>
          <p:nvPr/>
        </p:nvSpPr>
        <p:spPr>
          <a:xfrm>
            <a:off x="238576" y="495768"/>
            <a:ext cx="377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Premesse e definizione dei termini: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80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24</a:t>
            </a:fld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3006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L’argomento EPR: Attenzione!</a:t>
            </a:r>
            <a:endParaRPr lang="it-IT" b="1" dirty="0"/>
          </a:p>
        </p:txBody>
      </p:sp>
      <p:sp>
        <p:nvSpPr>
          <p:cNvPr id="10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90194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1000" dirty="0" err="1" smtClean="0">
                <a:solidFill>
                  <a:schemeClr val="tx1"/>
                </a:solidFill>
              </a:rPr>
              <a:t>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76200" y="483518"/>
            <a:ext cx="6400800" cy="866502"/>
            <a:chOff x="76200" y="483518"/>
            <a:chExt cx="6400800" cy="866502"/>
          </a:xfrm>
        </p:grpSpPr>
        <p:sp>
          <p:nvSpPr>
            <p:cNvPr id="11" name="Rectangle 10"/>
            <p:cNvSpPr/>
            <p:nvPr/>
          </p:nvSpPr>
          <p:spPr>
            <a:xfrm>
              <a:off x="76200" y="483518"/>
              <a:ext cx="64008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dirty="0" smtClean="0"/>
                <a:t>1. Assumiamo uno stato composto da </a:t>
              </a:r>
              <a:r>
                <a:rPr lang="it-IT" sz="1600" b="1" dirty="0" smtClean="0"/>
                <a:t>due fotoni </a:t>
              </a:r>
              <a:r>
                <a:rPr lang="it-IT" sz="1600" b="1" dirty="0" err="1" smtClean="0"/>
                <a:t>entangled</a:t>
              </a:r>
              <a:r>
                <a:rPr lang="it-IT" sz="1600" b="1" dirty="0" smtClean="0"/>
                <a:t>: </a:t>
              </a:r>
              <a:endParaRPr lang="it-IT" sz="1600" b="1" dirty="0"/>
            </a:p>
          </p:txBody>
        </p:sp>
        <p:graphicFrame>
          <p:nvGraphicFramePr>
            <p:cNvPr id="162818" name="Object 2"/>
            <p:cNvGraphicFramePr>
              <a:graphicFrameLocks noChangeAspect="1"/>
            </p:cNvGraphicFramePr>
            <p:nvPr>
              <p:extLst/>
            </p:nvPr>
          </p:nvGraphicFramePr>
          <p:xfrm>
            <a:off x="1901158" y="883682"/>
            <a:ext cx="2670842" cy="466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72" name="Equazione" r:id="rId5" imgW="2400120" imgH="419040" progId="Equation.3">
                    <p:embed/>
                  </p:oleObj>
                </mc:Choice>
                <mc:Fallback>
                  <p:oleObj name="Equazione" r:id="rId5" imgW="240012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1158" y="883682"/>
                          <a:ext cx="2670842" cy="466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Rectangle 14"/>
          <p:cNvSpPr/>
          <p:nvPr/>
        </p:nvSpPr>
        <p:spPr>
          <a:xfrm>
            <a:off x="76200" y="4189025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4</a:t>
            </a:r>
            <a:r>
              <a:rPr lang="it-IT" sz="1600" dirty="0" smtClean="0"/>
              <a:t>. L'osservatore in </a:t>
            </a:r>
            <a:r>
              <a:rPr lang="it-IT" sz="1600" b="1" dirty="0" smtClean="0"/>
              <a:t>A</a:t>
            </a:r>
            <a:r>
              <a:rPr lang="it-IT" sz="1600" dirty="0" smtClean="0"/>
              <a:t>, solidale con il polarizzatore, </a:t>
            </a:r>
            <a:r>
              <a:rPr lang="it-IT" sz="1600" b="1" dirty="0" smtClean="0"/>
              <a:t>potrà prevedere con certezza, senza disturbarlo</a:t>
            </a:r>
            <a:r>
              <a:rPr lang="it-IT" sz="1600" dirty="0" smtClean="0"/>
              <a:t>, che il fotone </a:t>
            </a:r>
            <a:r>
              <a:rPr lang="it-IT" sz="1600" b="1" dirty="0" smtClean="0"/>
              <a:t>2</a:t>
            </a:r>
            <a:r>
              <a:rPr lang="it-IT" sz="1600" dirty="0" smtClean="0"/>
              <a:t> passerebbe un test di polarizzazione verticale con la probabilità del 100%, se facessi una misura in </a:t>
            </a:r>
            <a:r>
              <a:rPr lang="it-IT" sz="1600" b="1" dirty="0" smtClean="0"/>
              <a:t>B</a:t>
            </a:r>
            <a:r>
              <a:rPr lang="it-IT" sz="1600" dirty="0" smtClean="0"/>
              <a:t> al tempo t+</a:t>
            </a:r>
            <a:r>
              <a:rPr lang="it-IT" sz="1600" dirty="0" smtClean="0">
                <a:sym typeface="Symbol"/>
              </a:rPr>
              <a:t></a:t>
            </a:r>
            <a:r>
              <a:rPr lang="it-IT" sz="1600" dirty="0" smtClean="0"/>
              <a:t>t, con </a:t>
            </a:r>
            <a:r>
              <a:rPr lang="it-IT" sz="1600" b="1" dirty="0" smtClean="0">
                <a:solidFill>
                  <a:srgbClr val="FF0000"/>
                </a:solidFill>
                <a:sym typeface="Symbol"/>
              </a:rPr>
              <a:t></a:t>
            </a:r>
            <a:r>
              <a:rPr lang="it-IT" sz="1600" b="1" dirty="0" smtClean="0">
                <a:solidFill>
                  <a:srgbClr val="FF0000"/>
                </a:solidFill>
              </a:rPr>
              <a:t>t&lt;&lt;d/c (!!!)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pSp>
        <p:nvGrpSpPr>
          <p:cNvPr id="55" name="Gruppo 54"/>
          <p:cNvGrpSpPr/>
          <p:nvPr/>
        </p:nvGrpSpPr>
        <p:grpSpPr>
          <a:xfrm>
            <a:off x="107504" y="2499742"/>
            <a:ext cx="6705600" cy="1584176"/>
            <a:chOff x="107504" y="2499742"/>
            <a:chExt cx="6705600" cy="1584176"/>
          </a:xfrm>
        </p:grpSpPr>
        <p:grpSp>
          <p:nvGrpSpPr>
            <p:cNvPr id="3" name="Gruppo 2"/>
            <p:cNvGrpSpPr/>
            <p:nvPr/>
          </p:nvGrpSpPr>
          <p:grpSpPr>
            <a:xfrm>
              <a:off x="107504" y="2499742"/>
              <a:ext cx="6705600" cy="1584176"/>
              <a:chOff x="162880" y="1931752"/>
              <a:chExt cx="6705600" cy="158417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62880" y="1931752"/>
                <a:ext cx="670560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1600" dirty="0" smtClean="0"/>
                  <a:t>3. Eseguiamo, al tempo </a:t>
                </a:r>
                <a:r>
                  <a:rPr lang="it-IT" sz="1600" b="1" i="1" dirty="0" smtClean="0"/>
                  <a:t>t</a:t>
                </a:r>
                <a:r>
                  <a:rPr lang="it-IT" sz="1600" i="1" dirty="0" smtClean="0"/>
                  <a:t> </a:t>
                </a:r>
                <a:r>
                  <a:rPr lang="it-IT" sz="1600" dirty="0" smtClean="0"/>
                  <a:t>e nel punto </a:t>
                </a:r>
                <a:r>
                  <a:rPr lang="it-IT" sz="1600" b="1" dirty="0" smtClean="0"/>
                  <a:t>A</a:t>
                </a:r>
                <a:r>
                  <a:rPr lang="it-IT" sz="1600" dirty="0" smtClean="0"/>
                  <a:t>, un test di polarizzazione sul fotone </a:t>
                </a:r>
                <a:r>
                  <a:rPr lang="it-IT" sz="1600" b="1" dirty="0" smtClean="0"/>
                  <a:t>1</a:t>
                </a:r>
                <a:r>
                  <a:rPr lang="it-IT" sz="1600" dirty="0" smtClean="0"/>
                  <a:t> con un polarizzatore verticale = </a:t>
                </a:r>
                <a:r>
                  <a:rPr lang="it-IT" sz="1600" b="1" dirty="0" smtClean="0"/>
                  <a:t>V:  </a:t>
                </a:r>
              </a:p>
              <a:p>
                <a:endParaRPr lang="it-IT" sz="1600" b="1" dirty="0"/>
              </a:p>
              <a:p>
                <a:endParaRPr lang="it-IT" sz="1600" dirty="0"/>
              </a:p>
              <a:p>
                <a:r>
                  <a:rPr lang="it-IT" sz="1600" dirty="0" smtClean="0"/>
                  <a:t>Se il fotone passa il test, </a:t>
                </a:r>
              </a:p>
              <a:p>
                <a:r>
                  <a:rPr lang="it-IT" sz="1600" dirty="0" smtClean="0"/>
                  <a:t>un istante dopo lo stato del sistema sarà: </a:t>
                </a:r>
                <a:endParaRPr lang="it-IT" sz="1600" dirty="0"/>
              </a:p>
            </p:txBody>
          </p:sp>
          <p:graphicFrame>
            <p:nvGraphicFramePr>
              <p:cNvPr id="162819" name="Object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784587" y="3126991"/>
              <a:ext cx="2066925" cy="388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6273" name="Equazione" r:id="rId7" imgW="1346040" imgH="253800" progId="Equation.3">
                      <p:embed/>
                    </p:oleObj>
                  </mc:Choice>
                  <mc:Fallback>
                    <p:oleObj name="Equazione" r:id="rId7" imgW="1346040" imgH="2538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84587" y="3126991"/>
                            <a:ext cx="2066925" cy="3889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3" name="Gruppo 52"/>
            <p:cNvGrpSpPr/>
            <p:nvPr/>
          </p:nvGrpSpPr>
          <p:grpSpPr>
            <a:xfrm>
              <a:off x="2987824" y="2907083"/>
              <a:ext cx="3640511" cy="660625"/>
              <a:chOff x="2111175" y="3227158"/>
              <a:chExt cx="3640511" cy="660625"/>
            </a:xfrm>
          </p:grpSpPr>
          <p:grpSp>
            <p:nvGrpSpPr>
              <p:cNvPr id="36" name="Gruppo 35"/>
              <p:cNvGrpSpPr/>
              <p:nvPr/>
            </p:nvGrpSpPr>
            <p:grpSpPr>
              <a:xfrm>
                <a:off x="2111175" y="3244486"/>
                <a:ext cx="3600400" cy="520866"/>
                <a:chOff x="2051720" y="2013691"/>
                <a:chExt cx="3600400" cy="520866"/>
              </a:xfrm>
            </p:grpSpPr>
            <p:grpSp>
              <p:nvGrpSpPr>
                <p:cNvPr id="37" name="Gruppo 36"/>
                <p:cNvGrpSpPr/>
                <p:nvPr/>
              </p:nvGrpSpPr>
              <p:grpSpPr>
                <a:xfrm>
                  <a:off x="2208306" y="2089180"/>
                  <a:ext cx="3240326" cy="445377"/>
                  <a:chOff x="2274828" y="4085998"/>
                  <a:chExt cx="2149110" cy="445377"/>
                </a:xfrm>
              </p:grpSpPr>
              <p:grpSp>
                <p:nvGrpSpPr>
                  <p:cNvPr id="40" name="Gruppo 39"/>
                  <p:cNvGrpSpPr/>
                  <p:nvPr/>
                </p:nvGrpSpPr>
                <p:grpSpPr>
                  <a:xfrm>
                    <a:off x="2274828" y="4187441"/>
                    <a:ext cx="2149110" cy="343934"/>
                    <a:chOff x="2320785" y="1696435"/>
                    <a:chExt cx="2149110" cy="343934"/>
                  </a:xfrm>
                </p:grpSpPr>
                <p:grpSp>
                  <p:nvGrpSpPr>
                    <p:cNvPr id="43" name="Gruppo 42"/>
                    <p:cNvGrpSpPr/>
                    <p:nvPr/>
                  </p:nvGrpSpPr>
                  <p:grpSpPr>
                    <a:xfrm>
                      <a:off x="2320785" y="1696435"/>
                      <a:ext cx="2149110" cy="335521"/>
                      <a:chOff x="2408757" y="2020205"/>
                      <a:chExt cx="2149110" cy="335521"/>
                    </a:xfrm>
                  </p:grpSpPr>
                  <p:sp>
                    <p:nvSpPr>
                      <p:cNvPr id="45" name="Cubo 44"/>
                      <p:cNvSpPr/>
                      <p:nvPr/>
                    </p:nvSpPr>
                    <p:spPr>
                      <a:xfrm>
                        <a:off x="3292291" y="2020205"/>
                        <a:ext cx="359224" cy="335521"/>
                      </a:xfrm>
                      <a:prstGeom prst="cube">
                        <a:avLst/>
                      </a:prstGeom>
                      <a:solidFill>
                        <a:srgbClr val="FFFF00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46" name="Connettore 2 45"/>
                      <p:cNvCxnSpPr/>
                      <p:nvPr/>
                    </p:nvCxnSpPr>
                    <p:spPr>
                      <a:xfrm>
                        <a:off x="3707904" y="2187965"/>
                        <a:ext cx="72008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 w="med" len="me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Connettore 2 46"/>
                      <p:cNvCxnSpPr/>
                      <p:nvPr/>
                    </p:nvCxnSpPr>
                    <p:spPr>
                      <a:xfrm rot="10800000">
                        <a:off x="2513873" y="2188752"/>
                        <a:ext cx="72008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 w="med" len="me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8" name="Ovale 47"/>
                      <p:cNvSpPr/>
                      <p:nvPr/>
                    </p:nvSpPr>
                    <p:spPr>
                      <a:xfrm>
                        <a:off x="4462361" y="2112537"/>
                        <a:ext cx="95506" cy="1440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9" name="Ovale 48"/>
                      <p:cNvSpPr/>
                      <p:nvPr/>
                    </p:nvSpPr>
                    <p:spPr>
                      <a:xfrm>
                        <a:off x="2408757" y="2112536"/>
                        <a:ext cx="95506" cy="144000"/>
                      </a:xfrm>
                      <a:prstGeom prst="ellipse">
                        <a:avLst/>
                      </a:prstGeom>
                      <a:solidFill>
                        <a:srgbClr val="00B050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44" name="CasellaDiTesto 43"/>
                    <p:cNvSpPr txBox="1"/>
                    <p:nvPr/>
                  </p:nvSpPr>
                  <p:spPr>
                    <a:xfrm>
                      <a:off x="3241357" y="1732592"/>
                      <a:ext cx="31281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41" name="CasellaDiTesto 40"/>
                  <p:cNvSpPr txBox="1"/>
                  <p:nvPr/>
                </p:nvSpPr>
                <p:spPr>
                  <a:xfrm>
                    <a:off x="2645455" y="4085998"/>
                    <a:ext cx="48069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600" dirty="0"/>
                      <a:t>F</a:t>
                    </a:r>
                    <a:r>
                      <a:rPr lang="it-IT" sz="1600" dirty="0" smtClean="0"/>
                      <a:t>2</a:t>
                    </a:r>
                    <a:endParaRPr lang="en-US" sz="1600" dirty="0"/>
                  </a:p>
                </p:txBody>
              </p:sp>
              <p:sp>
                <p:nvSpPr>
                  <p:cNvPr id="42" name="CasellaDiTesto 41"/>
                  <p:cNvSpPr txBox="1"/>
                  <p:nvPr/>
                </p:nvSpPr>
                <p:spPr>
                  <a:xfrm>
                    <a:off x="3743900" y="4085998"/>
                    <a:ext cx="48069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600" dirty="0"/>
                      <a:t>F</a:t>
                    </a:r>
                    <a:r>
                      <a:rPr lang="it-IT" sz="1600" dirty="0" smtClean="0"/>
                      <a:t>1</a:t>
                    </a:r>
                    <a:endParaRPr lang="en-US" sz="1600" dirty="0"/>
                  </a:p>
                </p:txBody>
              </p:sp>
            </p:grpSp>
            <p:sp>
              <p:nvSpPr>
                <p:cNvPr id="38" name="CasellaDiTesto 37"/>
                <p:cNvSpPr txBox="1"/>
                <p:nvPr/>
              </p:nvSpPr>
              <p:spPr>
                <a:xfrm>
                  <a:off x="2051720" y="2013691"/>
                  <a:ext cx="48069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600" dirty="0" smtClean="0"/>
                    <a:t>B</a:t>
                  </a:r>
                  <a:endParaRPr lang="en-US" sz="1600" dirty="0"/>
                </a:p>
              </p:txBody>
            </p:sp>
            <p:sp>
              <p:nvSpPr>
                <p:cNvPr id="39" name="CasellaDiTesto 38"/>
                <p:cNvSpPr txBox="1"/>
                <p:nvPr/>
              </p:nvSpPr>
              <p:spPr>
                <a:xfrm>
                  <a:off x="5304529" y="2013691"/>
                  <a:ext cx="34759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600" dirty="0"/>
                    <a:t>A</a:t>
                  </a:r>
                  <a:endParaRPr lang="en-US" sz="1600" dirty="0"/>
                </a:p>
              </p:txBody>
            </p:sp>
          </p:grpSp>
          <p:grpSp>
            <p:nvGrpSpPr>
              <p:cNvPr id="52" name="Gruppo 51"/>
              <p:cNvGrpSpPr/>
              <p:nvPr/>
            </p:nvGrpSpPr>
            <p:grpSpPr>
              <a:xfrm>
                <a:off x="5304529" y="3227158"/>
                <a:ext cx="447157" cy="660625"/>
                <a:chOff x="5644344" y="3244486"/>
                <a:chExt cx="447157" cy="660625"/>
              </a:xfrm>
            </p:grpSpPr>
            <p:sp>
              <p:nvSpPr>
                <p:cNvPr id="34" name="Parallelogramma 33"/>
                <p:cNvSpPr/>
                <p:nvPr/>
              </p:nvSpPr>
              <p:spPr>
                <a:xfrm rot="5400000" flipV="1">
                  <a:off x="5537610" y="3351220"/>
                  <a:ext cx="660625" cy="447157"/>
                </a:xfrm>
                <a:prstGeom prst="parallelogram">
                  <a:avLst/>
                </a:prstGeom>
                <a:noFill/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" name="Connettore 2 50"/>
                <p:cNvCxnSpPr/>
                <p:nvPr/>
              </p:nvCxnSpPr>
              <p:spPr>
                <a:xfrm flipH="1" flipV="1">
                  <a:off x="6012160" y="3373711"/>
                  <a:ext cx="1" cy="391641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9" name="Gruppo 18"/>
          <p:cNvGrpSpPr/>
          <p:nvPr/>
        </p:nvGrpSpPr>
        <p:grpSpPr>
          <a:xfrm>
            <a:off x="76200" y="1347614"/>
            <a:ext cx="6553200" cy="1296144"/>
            <a:chOff x="76200" y="1347614"/>
            <a:chExt cx="6553200" cy="1296144"/>
          </a:xfrm>
        </p:grpSpPr>
        <p:grpSp>
          <p:nvGrpSpPr>
            <p:cNvPr id="8" name="Gruppo 7"/>
            <p:cNvGrpSpPr/>
            <p:nvPr/>
          </p:nvGrpSpPr>
          <p:grpSpPr>
            <a:xfrm>
              <a:off x="76200" y="1347614"/>
              <a:ext cx="6553200" cy="1024922"/>
              <a:chOff x="76200" y="1419622"/>
              <a:chExt cx="6553200" cy="102492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" y="1419622"/>
                <a:ext cx="65532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1600" dirty="0" smtClean="0"/>
                  <a:t>2. </a:t>
                </a:r>
                <a:r>
                  <a:rPr lang="it-IT" sz="1600" b="1" dirty="0" smtClean="0"/>
                  <a:t>Allontaniamo i due fotoni</a:t>
                </a:r>
                <a:r>
                  <a:rPr lang="it-IT" sz="1600" dirty="0" smtClean="0"/>
                  <a:t> fin quando saranno, al tempo </a:t>
                </a:r>
                <a:r>
                  <a:rPr lang="it-IT" sz="1600" b="1" dirty="0" smtClean="0"/>
                  <a:t>t</a:t>
                </a:r>
                <a:r>
                  <a:rPr lang="it-IT" sz="1600" dirty="0" smtClean="0"/>
                  <a:t>: il </a:t>
                </a:r>
                <a:r>
                  <a:rPr lang="it-IT" sz="1600" b="1" dirty="0" smtClean="0"/>
                  <a:t>fotone 1 in A </a:t>
                </a:r>
                <a:r>
                  <a:rPr lang="it-IT" sz="1600" dirty="0" smtClean="0"/>
                  <a:t>, il </a:t>
                </a:r>
                <a:r>
                  <a:rPr lang="it-IT" sz="1600" b="1" dirty="0" smtClean="0"/>
                  <a:t>fotone 2 in B</a:t>
                </a:r>
                <a:r>
                  <a:rPr lang="it-IT" sz="1600" dirty="0" smtClean="0"/>
                  <a:t>. La distanza </a:t>
                </a:r>
                <a:r>
                  <a:rPr lang="it-IT" sz="1600" b="1" dirty="0" smtClean="0">
                    <a:solidFill>
                      <a:srgbClr val="FF0000"/>
                    </a:solidFill>
                  </a:rPr>
                  <a:t>AB=d</a:t>
                </a:r>
                <a:endParaRPr lang="it-IT" sz="1600" dirty="0"/>
              </a:p>
            </p:txBody>
          </p:sp>
          <p:grpSp>
            <p:nvGrpSpPr>
              <p:cNvPr id="4" name="Gruppo 3"/>
              <p:cNvGrpSpPr/>
              <p:nvPr/>
            </p:nvGrpSpPr>
            <p:grpSpPr>
              <a:xfrm>
                <a:off x="2114726" y="1923678"/>
                <a:ext cx="3448382" cy="520866"/>
                <a:chOff x="2114726" y="2013691"/>
                <a:chExt cx="3448382" cy="520866"/>
              </a:xfrm>
            </p:grpSpPr>
            <p:grpSp>
              <p:nvGrpSpPr>
                <p:cNvPr id="16" name="Gruppo 15"/>
                <p:cNvGrpSpPr/>
                <p:nvPr/>
              </p:nvGrpSpPr>
              <p:grpSpPr>
                <a:xfrm>
                  <a:off x="2195752" y="2089180"/>
                  <a:ext cx="3240327" cy="445377"/>
                  <a:chOff x="2266502" y="4085998"/>
                  <a:chExt cx="2149111" cy="445377"/>
                </a:xfrm>
              </p:grpSpPr>
              <p:grpSp>
                <p:nvGrpSpPr>
                  <p:cNvPr id="17" name="Gruppo 16"/>
                  <p:cNvGrpSpPr/>
                  <p:nvPr/>
                </p:nvGrpSpPr>
                <p:grpSpPr>
                  <a:xfrm>
                    <a:off x="2266502" y="4187441"/>
                    <a:ext cx="2149111" cy="343934"/>
                    <a:chOff x="2312459" y="1696435"/>
                    <a:chExt cx="2149111" cy="343934"/>
                  </a:xfrm>
                </p:grpSpPr>
                <p:grpSp>
                  <p:nvGrpSpPr>
                    <p:cNvPr id="24" name="Gruppo 23"/>
                    <p:cNvGrpSpPr/>
                    <p:nvPr/>
                  </p:nvGrpSpPr>
                  <p:grpSpPr>
                    <a:xfrm>
                      <a:off x="2312459" y="1696435"/>
                      <a:ext cx="2149111" cy="335521"/>
                      <a:chOff x="2400431" y="2020205"/>
                      <a:chExt cx="2149111" cy="335521"/>
                    </a:xfrm>
                  </p:grpSpPr>
                  <p:sp>
                    <p:nvSpPr>
                      <p:cNvPr id="26" name="Cubo 25"/>
                      <p:cNvSpPr/>
                      <p:nvPr/>
                    </p:nvSpPr>
                    <p:spPr>
                      <a:xfrm>
                        <a:off x="3292291" y="2020205"/>
                        <a:ext cx="359224" cy="335521"/>
                      </a:xfrm>
                      <a:prstGeom prst="cube">
                        <a:avLst/>
                      </a:prstGeom>
                      <a:solidFill>
                        <a:srgbClr val="FFFF00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27" name="Connettore 2 26"/>
                      <p:cNvCxnSpPr/>
                      <p:nvPr/>
                    </p:nvCxnSpPr>
                    <p:spPr>
                      <a:xfrm>
                        <a:off x="3707904" y="2187965"/>
                        <a:ext cx="72008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 w="med" len="me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Connettore 2 27"/>
                      <p:cNvCxnSpPr/>
                      <p:nvPr/>
                    </p:nvCxnSpPr>
                    <p:spPr>
                      <a:xfrm rot="10800000">
                        <a:off x="2513873" y="2188752"/>
                        <a:ext cx="720080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 w="med" len="me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0" name="Ovale 29"/>
                      <p:cNvSpPr/>
                      <p:nvPr/>
                    </p:nvSpPr>
                    <p:spPr>
                      <a:xfrm>
                        <a:off x="4454036" y="2112537"/>
                        <a:ext cx="95506" cy="1440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1" name="Ovale 30"/>
                      <p:cNvSpPr/>
                      <p:nvPr/>
                    </p:nvSpPr>
                    <p:spPr>
                      <a:xfrm>
                        <a:off x="2400431" y="2112536"/>
                        <a:ext cx="95506" cy="144000"/>
                      </a:xfrm>
                      <a:prstGeom prst="ellipse">
                        <a:avLst/>
                      </a:prstGeom>
                      <a:solidFill>
                        <a:srgbClr val="00B050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25" name="CasellaDiTesto 24"/>
                    <p:cNvSpPr txBox="1"/>
                    <p:nvPr/>
                  </p:nvSpPr>
                  <p:spPr>
                    <a:xfrm>
                      <a:off x="3241357" y="1732592"/>
                      <a:ext cx="31281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b="1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3" name="CasellaDiTesto 22"/>
                  <p:cNvSpPr txBox="1"/>
                  <p:nvPr/>
                </p:nvSpPr>
                <p:spPr>
                  <a:xfrm>
                    <a:off x="2645455" y="4085998"/>
                    <a:ext cx="48069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600" dirty="0"/>
                      <a:t>F</a:t>
                    </a:r>
                    <a:r>
                      <a:rPr lang="it-IT" sz="1600" dirty="0" smtClean="0"/>
                      <a:t>2</a:t>
                    </a:r>
                    <a:endParaRPr lang="en-US" sz="1600" dirty="0"/>
                  </a:p>
                </p:txBody>
              </p:sp>
              <p:sp>
                <p:nvSpPr>
                  <p:cNvPr id="21" name="CasellaDiTesto 20"/>
                  <p:cNvSpPr txBox="1"/>
                  <p:nvPr/>
                </p:nvSpPr>
                <p:spPr>
                  <a:xfrm>
                    <a:off x="3743900" y="4085998"/>
                    <a:ext cx="48069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600" dirty="0"/>
                      <a:t>F</a:t>
                    </a:r>
                    <a:r>
                      <a:rPr lang="it-IT" sz="1600" dirty="0" smtClean="0"/>
                      <a:t>1</a:t>
                    </a:r>
                    <a:endParaRPr lang="en-US" sz="1600" dirty="0"/>
                  </a:p>
                </p:txBody>
              </p:sp>
            </p:grpSp>
            <p:sp>
              <p:nvSpPr>
                <p:cNvPr id="32" name="CasellaDiTesto 31"/>
                <p:cNvSpPr txBox="1"/>
                <p:nvPr/>
              </p:nvSpPr>
              <p:spPr>
                <a:xfrm>
                  <a:off x="2114726" y="2013691"/>
                  <a:ext cx="48069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600" dirty="0" smtClean="0"/>
                    <a:t>B</a:t>
                  </a:r>
                  <a:endParaRPr lang="en-US" sz="1600" dirty="0"/>
                </a:p>
              </p:txBody>
            </p:sp>
            <p:sp>
              <p:nvSpPr>
                <p:cNvPr id="33" name="CasellaDiTesto 32"/>
                <p:cNvSpPr txBox="1"/>
                <p:nvPr/>
              </p:nvSpPr>
              <p:spPr>
                <a:xfrm>
                  <a:off x="5215517" y="2013691"/>
                  <a:ext cx="34759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600" dirty="0"/>
                    <a:t>A</a:t>
                  </a:r>
                  <a:endParaRPr lang="en-US" sz="1600" dirty="0"/>
                </a:p>
              </p:txBody>
            </p:sp>
          </p:grpSp>
        </p:grpSp>
        <p:cxnSp>
          <p:nvCxnSpPr>
            <p:cNvPr id="18" name="Connettore 2 17"/>
            <p:cNvCxnSpPr/>
            <p:nvPr/>
          </p:nvCxnSpPr>
          <p:spPr>
            <a:xfrm flipV="1">
              <a:off x="2267751" y="2364123"/>
              <a:ext cx="3091656" cy="8413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sellaDiTesto 53"/>
            <p:cNvSpPr txBox="1"/>
            <p:nvPr/>
          </p:nvSpPr>
          <p:spPr>
            <a:xfrm>
              <a:off x="3574611" y="2305204"/>
              <a:ext cx="4213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rgbClr val="FF0000"/>
                  </a:solidFill>
                </a:rPr>
                <a:t>d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358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25</a:t>
            </a:fld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3187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L’argomento EPR: le conclusioni</a:t>
            </a:r>
            <a:endParaRPr lang="it-IT" b="1" dirty="0"/>
          </a:p>
        </p:txBody>
      </p:sp>
      <p:sp>
        <p:nvSpPr>
          <p:cNvPr id="16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90194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1000" dirty="0" err="1" smtClean="0">
                <a:solidFill>
                  <a:schemeClr val="tx1"/>
                </a:solidFill>
              </a:rPr>
              <a:t>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59055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5. Quindi </a:t>
            </a:r>
            <a:r>
              <a:rPr lang="it-IT" sz="1600" b="1" dirty="0" smtClean="0"/>
              <a:t>il fotone 2 </a:t>
            </a:r>
            <a:r>
              <a:rPr lang="it-IT" sz="1600" dirty="0" smtClean="0"/>
              <a:t>ha un </a:t>
            </a:r>
            <a:r>
              <a:rPr lang="it-IT" sz="1600" b="1" dirty="0" smtClean="0"/>
              <a:t>elemento di realtà fisica, la polarizzazione V </a:t>
            </a:r>
            <a:r>
              <a:rPr lang="it-IT" sz="1600" dirty="0" smtClean="0"/>
              <a:t>(vedi definizione di realismo). </a:t>
            </a:r>
            <a:endParaRPr lang="it-IT" sz="1600" dirty="0"/>
          </a:p>
        </p:txBody>
      </p:sp>
      <p:sp>
        <p:nvSpPr>
          <p:cNvPr id="18" name="Rectangle 17"/>
          <p:cNvSpPr/>
          <p:nvPr/>
        </p:nvSpPr>
        <p:spPr>
          <a:xfrm>
            <a:off x="152400" y="1275606"/>
            <a:ext cx="6629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6. Ma, </a:t>
            </a:r>
            <a:r>
              <a:rPr lang="it-IT" sz="1600" b="1" dirty="0" smtClean="0"/>
              <a:t>per l’ipotesi di località</a:t>
            </a:r>
            <a:r>
              <a:rPr lang="it-IT" sz="1600" dirty="0" smtClean="0"/>
              <a:t>, </a:t>
            </a:r>
            <a:r>
              <a:rPr lang="it-IT" sz="1600" b="1" dirty="0" smtClean="0"/>
              <a:t>la misura in A non può aver influito sul fotone 2</a:t>
            </a:r>
            <a:r>
              <a:rPr lang="it-IT" sz="1600" dirty="0" smtClean="0"/>
              <a:t>, (un segnale alla velocità della luce…non arriva in tempo) quindi il fotone </a:t>
            </a:r>
            <a:r>
              <a:rPr lang="it-IT" sz="1600" b="1" dirty="0" smtClean="0"/>
              <a:t>2</a:t>
            </a:r>
            <a:r>
              <a:rPr lang="it-IT" sz="1600" dirty="0" smtClean="0"/>
              <a:t> possedeva questa proprietà anche prima della misura fatta all’istante </a:t>
            </a:r>
            <a:r>
              <a:rPr lang="it-IT" sz="1600" b="1" i="1" dirty="0" smtClean="0"/>
              <a:t>t</a:t>
            </a:r>
            <a:r>
              <a:rPr lang="it-IT" sz="1600" dirty="0" smtClean="0"/>
              <a:t>, indipendentemente dalla misura fatta sul fotone </a:t>
            </a:r>
            <a:r>
              <a:rPr lang="it-IT" sz="1600" b="1" dirty="0" smtClean="0"/>
              <a:t>1</a:t>
            </a:r>
            <a:r>
              <a:rPr lang="it-IT" sz="1600" dirty="0"/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" y="2347015"/>
            <a:ext cx="655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600" dirty="0" smtClean="0"/>
              <a:t>7. Quindi </a:t>
            </a:r>
            <a:r>
              <a:rPr lang="it-IT" sz="1600" b="1" dirty="0" smtClean="0"/>
              <a:t>c’è un elemento di realtà che la teoria non è in grado di descrivere.</a:t>
            </a:r>
            <a:endParaRPr lang="it-IT" sz="1600" b="1" dirty="0"/>
          </a:p>
        </p:txBody>
      </p:sp>
      <p:sp>
        <p:nvSpPr>
          <p:cNvPr id="20" name="Rectangle 19"/>
          <p:cNvSpPr/>
          <p:nvPr/>
        </p:nvSpPr>
        <p:spPr>
          <a:xfrm>
            <a:off x="152400" y="2931790"/>
            <a:ext cx="6553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8. </a:t>
            </a:r>
            <a:r>
              <a:rPr lang="en-US" b="1" dirty="0" err="1" smtClean="0"/>
              <a:t>Quindi</a:t>
            </a:r>
            <a:r>
              <a:rPr lang="en-US" b="1" dirty="0" smtClean="0"/>
              <a:t> la </a:t>
            </a:r>
            <a:r>
              <a:rPr lang="en-US" b="1" dirty="0" err="1" smtClean="0"/>
              <a:t>teoria</a:t>
            </a:r>
            <a:r>
              <a:rPr lang="en-US" b="1" dirty="0" smtClean="0"/>
              <a:t> (la MQ) è </a:t>
            </a:r>
            <a:r>
              <a:rPr lang="en-US" b="1" dirty="0" err="1" smtClean="0"/>
              <a:t>incompleta</a:t>
            </a:r>
            <a:r>
              <a:rPr lang="en-US" dirty="0" smtClean="0"/>
              <a:t>. </a:t>
            </a:r>
          </a:p>
          <a:p>
            <a:r>
              <a:rPr lang="en-US" sz="1600" dirty="0" err="1" smtClean="0"/>
              <a:t>Cosa</a:t>
            </a:r>
            <a:r>
              <a:rPr lang="en-US" sz="1600" dirty="0" smtClean="0"/>
              <a:t> </a:t>
            </a:r>
            <a:r>
              <a:rPr lang="en-US" sz="1600" dirty="0" err="1" smtClean="0"/>
              <a:t>scrive</a:t>
            </a:r>
            <a:r>
              <a:rPr lang="en-US" sz="1600" dirty="0" smtClean="0"/>
              <a:t> A. Einstein </a:t>
            </a:r>
            <a:r>
              <a:rPr lang="en-US" sz="1600" dirty="0" err="1" smtClean="0"/>
              <a:t>chiudendo</a:t>
            </a:r>
            <a:r>
              <a:rPr lang="en-US" sz="1600" dirty="0" smtClean="0"/>
              <a:t> </a:t>
            </a:r>
            <a:r>
              <a:rPr lang="en-US" sz="1600" dirty="0" err="1" smtClean="0"/>
              <a:t>l’articolo</a:t>
            </a:r>
            <a:r>
              <a:rPr lang="en-US" sz="1600" dirty="0" smtClean="0"/>
              <a:t>: “</a:t>
            </a:r>
            <a:r>
              <a:rPr lang="en-US" sz="1600" i="1" dirty="0" err="1" smtClean="0"/>
              <a:t>Mentre</a:t>
            </a:r>
            <a:r>
              <a:rPr lang="en-US" sz="1600" i="1" dirty="0" smtClean="0"/>
              <a:t> </a:t>
            </a:r>
            <a:r>
              <a:rPr lang="en-US" sz="1600" i="1" dirty="0" err="1"/>
              <a:t>noi</a:t>
            </a:r>
            <a:r>
              <a:rPr lang="en-US" sz="1600" i="1" dirty="0"/>
              <a:t> </a:t>
            </a:r>
            <a:r>
              <a:rPr lang="en-US" sz="1600" i="1" dirty="0" err="1"/>
              <a:t>abbiamo</a:t>
            </a:r>
            <a:r>
              <a:rPr lang="en-US" sz="1600" i="1" dirty="0"/>
              <a:t> </a:t>
            </a:r>
            <a:r>
              <a:rPr lang="en-US" sz="1600" i="1" dirty="0" err="1"/>
              <a:t>mostrato</a:t>
            </a:r>
            <a:r>
              <a:rPr lang="en-US" sz="1600" i="1" dirty="0"/>
              <a:t> </a:t>
            </a:r>
            <a:r>
              <a:rPr lang="en-US" sz="1600" i="1" dirty="0" err="1"/>
              <a:t>che</a:t>
            </a:r>
            <a:r>
              <a:rPr lang="en-US" sz="1600" i="1" dirty="0"/>
              <a:t> la </a:t>
            </a:r>
            <a:r>
              <a:rPr lang="en-US" sz="1600" i="1" dirty="0" err="1"/>
              <a:t>funzione</a:t>
            </a:r>
            <a:r>
              <a:rPr lang="en-US" sz="1600" i="1" dirty="0"/>
              <a:t> </a:t>
            </a:r>
            <a:r>
              <a:rPr lang="en-US" sz="1600" i="1" dirty="0" err="1"/>
              <a:t>d'onda</a:t>
            </a:r>
            <a:r>
              <a:rPr lang="en-US" sz="1600" i="1" dirty="0"/>
              <a:t> non </a:t>
            </a:r>
            <a:r>
              <a:rPr lang="en-US" sz="1600" i="1" dirty="0" err="1"/>
              <a:t>fornisce</a:t>
            </a:r>
            <a:r>
              <a:rPr lang="en-US" sz="1600" i="1" dirty="0"/>
              <a:t> </a:t>
            </a:r>
            <a:r>
              <a:rPr lang="en-US" sz="1600" i="1" dirty="0" err="1"/>
              <a:t>una</a:t>
            </a:r>
            <a:r>
              <a:rPr lang="en-US" sz="1600" i="1" dirty="0"/>
              <a:t> </a:t>
            </a:r>
            <a:r>
              <a:rPr lang="en-US" sz="1600" i="1" dirty="0" err="1"/>
              <a:t>descrizione</a:t>
            </a:r>
            <a:r>
              <a:rPr lang="en-US" sz="1600" i="1" dirty="0"/>
              <a:t> </a:t>
            </a:r>
            <a:r>
              <a:rPr lang="en-US" sz="1600" i="1" dirty="0" err="1"/>
              <a:t>completa</a:t>
            </a:r>
            <a:r>
              <a:rPr lang="en-US" sz="1600" i="1" dirty="0"/>
              <a:t> </a:t>
            </a:r>
            <a:r>
              <a:rPr lang="en-US" sz="1600" i="1" dirty="0" err="1"/>
              <a:t>della</a:t>
            </a:r>
            <a:r>
              <a:rPr lang="en-US" sz="1600" i="1" dirty="0"/>
              <a:t> </a:t>
            </a:r>
            <a:r>
              <a:rPr lang="en-US" sz="1600" i="1" dirty="0" err="1"/>
              <a:t>realtà</a:t>
            </a:r>
            <a:r>
              <a:rPr lang="en-US" sz="1600" i="1" dirty="0"/>
              <a:t> </a:t>
            </a:r>
            <a:r>
              <a:rPr lang="en-US" sz="1600" i="1" dirty="0" err="1"/>
              <a:t>fisica</a:t>
            </a:r>
            <a:r>
              <a:rPr lang="en-US" sz="1600" i="1" dirty="0"/>
              <a:t>, </a:t>
            </a:r>
            <a:r>
              <a:rPr lang="en-US" sz="1600" i="1" dirty="0" err="1"/>
              <a:t>abbiamo</a:t>
            </a:r>
            <a:r>
              <a:rPr lang="en-US" sz="1600" i="1" dirty="0"/>
              <a:t> </a:t>
            </a:r>
            <a:r>
              <a:rPr lang="en-US" sz="1600" i="1" dirty="0" err="1"/>
              <a:t>lasciato</a:t>
            </a:r>
            <a:r>
              <a:rPr lang="en-US" sz="1600" i="1" dirty="0"/>
              <a:t> </a:t>
            </a:r>
            <a:r>
              <a:rPr lang="en-US" sz="1600" i="1" dirty="0" err="1"/>
              <a:t>aperta</a:t>
            </a:r>
            <a:r>
              <a:rPr lang="en-US" sz="1600" i="1" dirty="0"/>
              <a:t> la </a:t>
            </a:r>
            <a:r>
              <a:rPr lang="en-US" sz="1600" i="1" dirty="0" err="1"/>
              <a:t>questione</a:t>
            </a:r>
            <a:r>
              <a:rPr lang="en-US" sz="1600" i="1" dirty="0"/>
              <a:t> se </a:t>
            </a:r>
            <a:r>
              <a:rPr lang="en-US" sz="1600" i="1" dirty="0" err="1"/>
              <a:t>una</a:t>
            </a:r>
            <a:r>
              <a:rPr lang="en-US" sz="1600" i="1" dirty="0"/>
              <a:t> </a:t>
            </a:r>
            <a:r>
              <a:rPr lang="en-US" sz="1600" i="1" dirty="0" err="1"/>
              <a:t>descrizione</a:t>
            </a:r>
            <a:r>
              <a:rPr lang="en-US" sz="1600" i="1" dirty="0"/>
              <a:t> </a:t>
            </a:r>
            <a:r>
              <a:rPr lang="en-US" sz="1600" i="1" dirty="0" err="1"/>
              <a:t>siffatta</a:t>
            </a:r>
            <a:r>
              <a:rPr lang="en-US" sz="1600" i="1" dirty="0"/>
              <a:t> </a:t>
            </a:r>
            <a:r>
              <a:rPr lang="en-US" sz="1600" i="1" dirty="0" err="1"/>
              <a:t>esista</a:t>
            </a:r>
            <a:r>
              <a:rPr lang="en-US" sz="1600" i="1" dirty="0"/>
              <a:t> o no. </a:t>
            </a:r>
            <a:r>
              <a:rPr lang="en-US" sz="1600" i="1" dirty="0" err="1"/>
              <a:t>Tuttavia</a:t>
            </a:r>
            <a:r>
              <a:rPr lang="en-US" sz="1600" i="1" dirty="0"/>
              <a:t> </a:t>
            </a:r>
            <a:r>
              <a:rPr lang="en-US" sz="1600" i="1" dirty="0" err="1"/>
              <a:t>noi</a:t>
            </a:r>
            <a:r>
              <a:rPr lang="en-US" sz="1600" i="1" dirty="0"/>
              <a:t> </a:t>
            </a:r>
            <a:r>
              <a:rPr lang="en-US" sz="1600" i="1" dirty="0" err="1"/>
              <a:t>crediamo</a:t>
            </a:r>
            <a:r>
              <a:rPr lang="en-US" sz="1600" i="1" dirty="0"/>
              <a:t> </a:t>
            </a:r>
            <a:r>
              <a:rPr lang="en-US" sz="1600" i="1" dirty="0" err="1"/>
              <a:t>che</a:t>
            </a:r>
            <a:r>
              <a:rPr lang="en-US" sz="1600" i="1" dirty="0"/>
              <a:t> </a:t>
            </a:r>
            <a:r>
              <a:rPr lang="en-US" sz="1600" i="1" dirty="0" err="1"/>
              <a:t>una</a:t>
            </a:r>
            <a:r>
              <a:rPr lang="en-US" sz="1600" i="1" dirty="0"/>
              <a:t> </a:t>
            </a:r>
            <a:r>
              <a:rPr lang="en-US" sz="1600" i="1" dirty="0" err="1"/>
              <a:t>teoria</a:t>
            </a:r>
            <a:r>
              <a:rPr lang="en-US" sz="1600" i="1" dirty="0"/>
              <a:t> di </a:t>
            </a:r>
            <a:r>
              <a:rPr lang="en-US" sz="1600" i="1" dirty="0" err="1"/>
              <a:t>questo</a:t>
            </a:r>
            <a:r>
              <a:rPr lang="en-US" sz="1600" i="1" dirty="0"/>
              <a:t> </a:t>
            </a:r>
            <a:r>
              <a:rPr lang="en-US" sz="1600" i="1" dirty="0" err="1"/>
              <a:t>genere</a:t>
            </a:r>
            <a:r>
              <a:rPr lang="en-US" sz="1600" i="1" dirty="0"/>
              <a:t> </a:t>
            </a:r>
            <a:r>
              <a:rPr lang="en-US" sz="1600" i="1" dirty="0" err="1"/>
              <a:t>sia</a:t>
            </a:r>
            <a:r>
              <a:rPr lang="en-US" sz="1600" i="1" dirty="0"/>
              <a:t> </a:t>
            </a:r>
            <a:r>
              <a:rPr lang="en-US" sz="1600" i="1" dirty="0" err="1" smtClean="0"/>
              <a:t>possibile</a:t>
            </a:r>
            <a:r>
              <a:rPr lang="en-US" sz="1600" i="1" dirty="0" smtClean="0"/>
              <a:t>”.</a:t>
            </a:r>
            <a:endParaRPr lang="it-IT" sz="1600" i="1" dirty="0"/>
          </a:p>
        </p:txBody>
      </p:sp>
      <p:sp>
        <p:nvSpPr>
          <p:cNvPr id="11" name="Rectangle 19"/>
          <p:cNvSpPr/>
          <p:nvPr/>
        </p:nvSpPr>
        <p:spPr>
          <a:xfrm>
            <a:off x="179512" y="4434666"/>
            <a:ext cx="7632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Altre</a:t>
            </a:r>
            <a:r>
              <a:rPr lang="en-US" b="1" dirty="0" smtClean="0"/>
              <a:t> </a:t>
            </a:r>
            <a:r>
              <a:rPr lang="en-US" b="1" dirty="0" err="1" smtClean="0"/>
              <a:t>teorie</a:t>
            </a:r>
            <a:r>
              <a:rPr lang="en-US" b="1" dirty="0" smtClean="0"/>
              <a:t> non </a:t>
            </a:r>
            <a:r>
              <a:rPr lang="en-US" b="1" dirty="0" err="1" smtClean="0"/>
              <a:t>sono</a:t>
            </a:r>
            <a:r>
              <a:rPr lang="en-US" b="1" dirty="0" smtClean="0"/>
              <a:t> state </a:t>
            </a:r>
            <a:r>
              <a:rPr lang="en-US" b="1" dirty="0" err="1" smtClean="0"/>
              <a:t>trovate</a:t>
            </a:r>
            <a:r>
              <a:rPr lang="en-US" b="1" dirty="0" smtClean="0"/>
              <a:t>, e </a:t>
            </a:r>
            <a:r>
              <a:rPr lang="en-US" b="1" dirty="0" err="1" smtClean="0"/>
              <a:t>questa</a:t>
            </a:r>
            <a:r>
              <a:rPr lang="en-US" b="1" dirty="0" smtClean="0"/>
              <a:t> </a:t>
            </a:r>
            <a:r>
              <a:rPr lang="en-US" b="1" dirty="0" err="1" smtClean="0"/>
              <a:t>obiezione</a:t>
            </a:r>
            <a:r>
              <a:rPr lang="en-US" b="1" dirty="0" smtClean="0"/>
              <a:t> ha </a:t>
            </a:r>
            <a:r>
              <a:rPr lang="en-US" b="1" dirty="0" err="1" smtClean="0"/>
              <a:t>resistito</a:t>
            </a:r>
            <a:r>
              <a:rPr lang="en-US" b="1" dirty="0" smtClean="0"/>
              <a:t> </a:t>
            </a:r>
            <a:r>
              <a:rPr lang="en-US" b="1" dirty="0" err="1" smtClean="0"/>
              <a:t>fino</a:t>
            </a:r>
            <a:r>
              <a:rPr lang="en-US" b="1" dirty="0" smtClean="0"/>
              <a:t> al 1982</a:t>
            </a:r>
            <a:endParaRPr lang="it-IT" dirty="0"/>
          </a:p>
        </p:txBody>
      </p:sp>
      <p:sp>
        <p:nvSpPr>
          <p:cNvPr id="2" name="Stella a 5 punte 1"/>
          <p:cNvSpPr/>
          <p:nvPr/>
        </p:nvSpPr>
        <p:spPr>
          <a:xfrm>
            <a:off x="3429000" y="4948014"/>
            <a:ext cx="134888" cy="144016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-9427" y="-34464"/>
            <a:ext cx="9189939" cy="430390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26</a:t>
            </a:fld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123478"/>
            <a:ext cx="2128058" cy="120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346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La direzione del campo Elettrico - I</a:t>
            </a:r>
            <a:endParaRPr lang="it-IT" b="1" dirty="0"/>
          </a:p>
        </p:txBody>
      </p:sp>
      <p:sp>
        <p:nvSpPr>
          <p:cNvPr id="16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90194"/>
            <a:ext cx="3744416" cy="273844"/>
          </a:xfrm>
        </p:spPr>
        <p:txBody>
          <a:bodyPr/>
          <a:lstStyle/>
          <a:p>
            <a:pPr algn="l"/>
            <a:r>
              <a:rPr lang="it-IT" sz="9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900" dirty="0" err="1" smtClean="0">
                <a:solidFill>
                  <a:schemeClr val="tx1"/>
                </a:solidFill>
              </a:rPr>
              <a:t>Cosmelli</a:t>
            </a:r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6234" y="555526"/>
            <a:ext cx="6781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Il campo elettrico delle due cariche ferme in x1 e x2 è radiale</a:t>
            </a:r>
            <a:endParaRPr lang="it-IT" sz="1400" dirty="0"/>
          </a:p>
        </p:txBody>
      </p:sp>
      <p:grpSp>
        <p:nvGrpSpPr>
          <p:cNvPr id="78" name="Gruppo 77"/>
          <p:cNvGrpSpPr/>
          <p:nvPr/>
        </p:nvGrpSpPr>
        <p:grpSpPr>
          <a:xfrm>
            <a:off x="251520" y="987574"/>
            <a:ext cx="4573999" cy="1855599"/>
            <a:chOff x="50027" y="1201464"/>
            <a:chExt cx="4573999" cy="1855599"/>
          </a:xfrm>
        </p:grpSpPr>
        <p:grpSp>
          <p:nvGrpSpPr>
            <p:cNvPr id="13" name="Gruppo 12"/>
            <p:cNvGrpSpPr/>
            <p:nvPr/>
          </p:nvGrpSpPr>
          <p:grpSpPr>
            <a:xfrm>
              <a:off x="251520" y="2283718"/>
              <a:ext cx="4032448" cy="773345"/>
              <a:chOff x="251520" y="2283718"/>
              <a:chExt cx="4032448" cy="773345"/>
            </a:xfrm>
          </p:grpSpPr>
          <p:sp>
            <p:nvSpPr>
              <p:cNvPr id="10" name="CasellaDiTesto 9"/>
              <p:cNvSpPr txBox="1"/>
              <p:nvPr/>
            </p:nvSpPr>
            <p:spPr>
              <a:xfrm>
                <a:off x="3995936" y="228371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x</a:t>
                </a:r>
                <a:endParaRPr lang="it-IT" sz="1400" dirty="0"/>
              </a:p>
            </p:txBody>
          </p:sp>
          <p:grpSp>
            <p:nvGrpSpPr>
              <p:cNvPr id="12" name="Gruppo 11"/>
              <p:cNvGrpSpPr/>
              <p:nvPr/>
            </p:nvGrpSpPr>
            <p:grpSpPr>
              <a:xfrm>
                <a:off x="251520" y="2515417"/>
                <a:ext cx="3816424" cy="541646"/>
                <a:chOff x="251520" y="2515417"/>
                <a:chExt cx="3816424" cy="541646"/>
              </a:xfrm>
            </p:grpSpPr>
            <p:grpSp>
              <p:nvGrpSpPr>
                <p:cNvPr id="8" name="Gruppo 7"/>
                <p:cNvGrpSpPr/>
                <p:nvPr/>
              </p:nvGrpSpPr>
              <p:grpSpPr>
                <a:xfrm>
                  <a:off x="251520" y="2515417"/>
                  <a:ext cx="3816424" cy="108871"/>
                  <a:chOff x="251520" y="2515417"/>
                  <a:chExt cx="3816424" cy="108871"/>
                </a:xfrm>
              </p:grpSpPr>
              <p:cxnSp>
                <p:nvCxnSpPr>
                  <p:cNvPr id="4" name="Connettore 2 3"/>
                  <p:cNvCxnSpPr/>
                  <p:nvPr/>
                </p:nvCxnSpPr>
                <p:spPr>
                  <a:xfrm>
                    <a:off x="251520" y="2571750"/>
                    <a:ext cx="3816424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" name="Ovale 4"/>
                  <p:cNvSpPr/>
                  <p:nvPr/>
                </p:nvSpPr>
                <p:spPr>
                  <a:xfrm>
                    <a:off x="925718" y="2515417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1" name="Ovale 20"/>
                  <p:cNvSpPr/>
                  <p:nvPr/>
                </p:nvSpPr>
                <p:spPr>
                  <a:xfrm>
                    <a:off x="3079348" y="2516288"/>
                    <a:ext cx="108000" cy="10800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sp>
              <p:nvSpPr>
                <p:cNvPr id="22" name="CasellaDiTesto 21"/>
                <p:cNvSpPr txBox="1"/>
                <p:nvPr/>
              </p:nvSpPr>
              <p:spPr>
                <a:xfrm>
                  <a:off x="845701" y="2552643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 smtClean="0"/>
                    <a:t>x</a:t>
                  </a:r>
                  <a:r>
                    <a:rPr lang="it-IT" sz="1400" baseline="-25000" dirty="0" smtClean="0"/>
                    <a:t>1</a:t>
                  </a:r>
                  <a:endParaRPr lang="it-IT" sz="1400" dirty="0"/>
                </a:p>
              </p:txBody>
            </p:sp>
            <p:sp>
              <p:nvSpPr>
                <p:cNvPr id="23" name="CasellaDiTesto 22"/>
                <p:cNvSpPr txBox="1"/>
                <p:nvPr/>
              </p:nvSpPr>
              <p:spPr>
                <a:xfrm>
                  <a:off x="3004556" y="2569190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 smtClean="0"/>
                    <a:t>x</a:t>
                  </a:r>
                  <a:r>
                    <a:rPr lang="it-IT" sz="1400" baseline="-25000" dirty="0"/>
                    <a:t>2</a:t>
                  </a:r>
                  <a:endParaRPr lang="it-IT" sz="1400" dirty="0"/>
                </a:p>
              </p:txBody>
            </p:sp>
            <p:sp>
              <p:nvSpPr>
                <p:cNvPr id="24" name="CasellaDiTesto 23"/>
                <p:cNvSpPr txBox="1"/>
                <p:nvPr/>
              </p:nvSpPr>
              <p:spPr>
                <a:xfrm>
                  <a:off x="841466" y="2717064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 smtClean="0"/>
                    <a:t>q</a:t>
                  </a:r>
                  <a:endParaRPr lang="it-IT" sz="1400" dirty="0"/>
                </a:p>
              </p:txBody>
            </p:sp>
            <p:sp>
              <p:nvSpPr>
                <p:cNvPr id="25" name="CasellaDiTesto 24"/>
                <p:cNvSpPr txBox="1"/>
                <p:nvPr/>
              </p:nvSpPr>
              <p:spPr>
                <a:xfrm>
                  <a:off x="3000322" y="27492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 smtClean="0"/>
                    <a:t>q</a:t>
                  </a:r>
                  <a:endParaRPr lang="it-IT" sz="1400" dirty="0"/>
                </a:p>
              </p:txBody>
            </p:sp>
          </p:grpSp>
        </p:grpSp>
        <p:grpSp>
          <p:nvGrpSpPr>
            <p:cNvPr id="77" name="Gruppo 76"/>
            <p:cNvGrpSpPr/>
            <p:nvPr/>
          </p:nvGrpSpPr>
          <p:grpSpPr>
            <a:xfrm>
              <a:off x="50027" y="1201464"/>
              <a:ext cx="4573999" cy="1386400"/>
              <a:chOff x="50027" y="1201464"/>
              <a:chExt cx="4573999" cy="1386400"/>
            </a:xfrm>
          </p:grpSpPr>
          <p:grpSp>
            <p:nvGrpSpPr>
              <p:cNvPr id="54" name="Gruppo 53"/>
              <p:cNvGrpSpPr/>
              <p:nvPr/>
            </p:nvGrpSpPr>
            <p:grpSpPr>
              <a:xfrm>
                <a:off x="50027" y="1201464"/>
                <a:ext cx="2421466" cy="1384981"/>
                <a:chOff x="50027" y="1201464"/>
                <a:chExt cx="2421466" cy="1384981"/>
              </a:xfrm>
            </p:grpSpPr>
            <p:cxnSp>
              <p:nvCxnSpPr>
                <p:cNvPr id="26" name="Connettore 1 25"/>
                <p:cNvCxnSpPr/>
                <p:nvPr/>
              </p:nvCxnSpPr>
              <p:spPr>
                <a:xfrm flipH="1">
                  <a:off x="982327" y="1351695"/>
                  <a:ext cx="1151852" cy="121385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ttore 1 26"/>
                <p:cNvCxnSpPr/>
                <p:nvPr/>
              </p:nvCxnSpPr>
              <p:spPr>
                <a:xfrm flipH="1">
                  <a:off x="977101" y="1201464"/>
                  <a:ext cx="113038" cy="1384981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nettore 1 27"/>
                <p:cNvCxnSpPr/>
                <p:nvPr/>
              </p:nvCxnSpPr>
              <p:spPr>
                <a:xfrm>
                  <a:off x="574984" y="1223509"/>
                  <a:ext cx="412568" cy="1342036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ttore 1 28"/>
                <p:cNvCxnSpPr/>
                <p:nvPr/>
              </p:nvCxnSpPr>
              <p:spPr>
                <a:xfrm flipH="1" flipV="1">
                  <a:off x="50027" y="1445747"/>
                  <a:ext cx="921850" cy="11093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nettore 1 29"/>
                <p:cNvCxnSpPr/>
                <p:nvPr/>
              </p:nvCxnSpPr>
              <p:spPr>
                <a:xfrm flipH="1">
                  <a:off x="961426" y="1842471"/>
                  <a:ext cx="1385753" cy="72829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ttore 1 30"/>
                <p:cNvCxnSpPr/>
                <p:nvPr/>
              </p:nvCxnSpPr>
              <p:spPr>
                <a:xfrm flipH="1">
                  <a:off x="987552" y="1225797"/>
                  <a:ext cx="579528" cy="134497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ttore 1 46"/>
                <p:cNvCxnSpPr/>
                <p:nvPr/>
              </p:nvCxnSpPr>
              <p:spPr>
                <a:xfrm flipH="1">
                  <a:off x="971878" y="2246811"/>
                  <a:ext cx="1499615" cy="31873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nettore 1 49"/>
                <p:cNvCxnSpPr/>
                <p:nvPr/>
              </p:nvCxnSpPr>
              <p:spPr>
                <a:xfrm>
                  <a:off x="52251" y="2074382"/>
                  <a:ext cx="887349" cy="482836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uppo 55"/>
              <p:cNvGrpSpPr/>
              <p:nvPr/>
            </p:nvGrpSpPr>
            <p:grpSpPr>
              <a:xfrm>
                <a:off x="2051720" y="1202883"/>
                <a:ext cx="2572306" cy="1384981"/>
                <a:chOff x="-100813" y="1201464"/>
                <a:chExt cx="2572306" cy="1384981"/>
              </a:xfrm>
            </p:grpSpPr>
            <p:cxnSp>
              <p:nvCxnSpPr>
                <p:cNvPr id="57" name="Connettore 1 56"/>
                <p:cNvCxnSpPr/>
                <p:nvPr/>
              </p:nvCxnSpPr>
              <p:spPr>
                <a:xfrm flipH="1">
                  <a:off x="982327" y="1351695"/>
                  <a:ext cx="1151852" cy="1213850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1 57"/>
                <p:cNvCxnSpPr/>
                <p:nvPr/>
              </p:nvCxnSpPr>
              <p:spPr>
                <a:xfrm flipH="1">
                  <a:off x="977101" y="1201464"/>
                  <a:ext cx="113038" cy="1384981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nettore 1 58"/>
                <p:cNvCxnSpPr/>
                <p:nvPr/>
              </p:nvCxnSpPr>
              <p:spPr>
                <a:xfrm>
                  <a:off x="574984" y="1223509"/>
                  <a:ext cx="412568" cy="1342036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nettore 1 59"/>
                <p:cNvCxnSpPr/>
                <p:nvPr/>
              </p:nvCxnSpPr>
              <p:spPr>
                <a:xfrm flipH="1" flipV="1">
                  <a:off x="50027" y="1445747"/>
                  <a:ext cx="937429" cy="1119967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Connettore 1 60"/>
                <p:cNvCxnSpPr/>
                <p:nvPr/>
              </p:nvCxnSpPr>
              <p:spPr>
                <a:xfrm flipH="1">
                  <a:off x="961426" y="1842471"/>
                  <a:ext cx="1385753" cy="728299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onnettore 1 61"/>
                <p:cNvCxnSpPr/>
                <p:nvPr/>
              </p:nvCxnSpPr>
              <p:spPr>
                <a:xfrm flipH="1">
                  <a:off x="987456" y="1225797"/>
                  <a:ext cx="579624" cy="1326470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nettore 1 62"/>
                <p:cNvCxnSpPr/>
                <p:nvPr/>
              </p:nvCxnSpPr>
              <p:spPr>
                <a:xfrm flipH="1">
                  <a:off x="971878" y="2246811"/>
                  <a:ext cx="1499615" cy="318734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onnettore 1 63"/>
                <p:cNvCxnSpPr/>
                <p:nvPr/>
              </p:nvCxnSpPr>
              <p:spPr>
                <a:xfrm>
                  <a:off x="-100813" y="1922259"/>
                  <a:ext cx="1086944" cy="634959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  <a:tail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16"/>
              <p:cNvSpPr/>
              <p:nvPr/>
            </p:nvSpPr>
            <p:spPr>
              <a:xfrm>
                <a:off x="179512" y="2931790"/>
                <a:ext cx="8496944" cy="1216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1600" dirty="0" smtClean="0"/>
                  <a:t>Se ho una sola carica in X1 e la porto in X2, con velocità v, cosa succede al campo E?</a:t>
                </a:r>
              </a:p>
              <a:p>
                <a:endParaRPr lang="it-IT" sz="1600" dirty="0"/>
              </a:p>
              <a:p>
                <a:r>
                  <a:rPr lang="it-IT" sz="1600" dirty="0" smtClean="0"/>
                  <a:t>- La velocità di q sia v=2/3 c = 2 10</a:t>
                </a:r>
                <a:r>
                  <a:rPr lang="it-IT" sz="1600" baseline="30000" dirty="0" smtClean="0"/>
                  <a:t>8</a:t>
                </a:r>
                <a:r>
                  <a:rPr lang="it-IT" sz="1600" dirty="0" smtClean="0"/>
                  <a:t> m/s</a:t>
                </a:r>
              </a:p>
              <a:p>
                <a:pPr marL="285750" indent="-285750">
                  <a:buFontTx/>
                  <a:buChar char="-"/>
                </a:pPr>
                <a:r>
                  <a:rPr lang="it-IT" sz="1600" dirty="0" smtClean="0"/>
                  <a:t>Il tempo necessario per percorrere 1 cm sarà: 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d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it-IT" sz="1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num>
                      <m:den>
                        <m:f>
                          <m:fPr>
                            <m:type m:val="skw"/>
                            <m:ctrlP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it-IT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it-IT" sz="1600" b="0" dirty="0" smtClean="0"/>
              </a:p>
            </p:txBody>
          </p:sp>
        </mc:Choice>
        <mc:Fallback xmlns="">
          <p:sp>
            <p:nvSpPr>
              <p:cNvPr id="79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31790"/>
                <a:ext cx="8496944" cy="1216359"/>
              </a:xfrm>
              <a:prstGeom prst="rect">
                <a:avLst/>
              </a:prstGeom>
              <a:blipFill rotWithShape="0">
                <a:blip r:embed="rId4"/>
                <a:stretch>
                  <a:fillRect l="-359" t="-1508" b="-3216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411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-9427" y="-34464"/>
            <a:ext cx="9189939" cy="430390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27</a:t>
            </a:fld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312" y="0"/>
            <a:ext cx="1787686" cy="101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3521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La direzione del campo Elettrico - II</a:t>
            </a:r>
            <a:endParaRPr lang="it-IT" b="1" dirty="0"/>
          </a:p>
        </p:txBody>
      </p:sp>
      <p:sp>
        <p:nvSpPr>
          <p:cNvPr id="16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69656"/>
            <a:ext cx="3744416" cy="273844"/>
          </a:xfrm>
        </p:spPr>
        <p:txBody>
          <a:bodyPr/>
          <a:lstStyle/>
          <a:p>
            <a:pPr algn="l"/>
            <a:r>
              <a:rPr lang="it-IT" sz="9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900" dirty="0" err="1" smtClean="0">
                <a:solidFill>
                  <a:schemeClr val="tx1"/>
                </a:solidFill>
              </a:rPr>
              <a:t>Cosmelli</a:t>
            </a:r>
            <a:endParaRPr lang="it-IT" sz="9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16"/>
              <p:cNvSpPr/>
              <p:nvPr/>
            </p:nvSpPr>
            <p:spPr>
              <a:xfrm>
                <a:off x="0" y="411510"/>
                <a:ext cx="8496944" cy="932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it-IT" sz="1600" dirty="0" smtClean="0"/>
                  <a:t>Il tempo necessario per percorrere 1 cm sarà: 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d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it-IT" sz="1600" b="0" dirty="0" smtClean="0"/>
              </a:p>
              <a:p>
                <a:pPr marL="285750" indent="-285750">
                  <a:buFontTx/>
                  <a:buChar char="-"/>
                </a:pPr>
                <a:r>
                  <a:rPr lang="it-IT" sz="1600" b="0" dirty="0" smtClean="0"/>
                  <a:t>Il tempo necessario per percorrere 4 cm sarà </a:t>
                </a:r>
                <a:r>
                  <a:rPr lang="it-IT" sz="1600" dirty="0"/>
                  <a:t>:  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d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2 </m:t>
                    </m:r>
                    <m:sSup>
                      <m:sSup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it-IT" sz="1600" dirty="0" smtClean="0"/>
              </a:p>
              <a:p>
                <a:pPr marL="285750" indent="-285750">
                  <a:buFontTx/>
                  <a:buChar char="-"/>
                </a:pPr>
                <a:r>
                  <a:rPr lang="it-IT" sz="1600" dirty="0" smtClean="0"/>
                  <a:t>Dopo 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i="1">
                        <a:latin typeface="Cambria Math" panose="02040503050406030204" pitchFamily="18" charset="0"/>
                      </a:rPr>
                      <m:t>2 </m:t>
                    </m:r>
                    <m:sSup>
                      <m:sSup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it-IT" sz="1600" dirty="0" smtClean="0"/>
                  <a:t>   la luce avrà percorso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2 </m:t>
                        </m:r>
                        <m:sSup>
                          <m:sSupPr>
                            <m:ctrlPr>
                              <a:rPr lang="it-IT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it-IT" sz="1600" i="1">
                                <a:latin typeface="Cambria Math" panose="02040503050406030204" pitchFamily="18" charset="0"/>
                              </a:rPr>
                              <m:t>−10</m:t>
                            </m:r>
                          </m:sup>
                        </m:sSup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m:rPr>
                            <m:nor/>
                          </m:rPr>
                          <a:rPr lang="it-IT" sz="1600" dirty="0"/>
                          <m:t> </m:t>
                        </m:r>
                      </m:e>
                    </m:d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𝑐𝑡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it-IT" sz="1600" b="0" dirty="0" smtClean="0"/>
              </a:p>
            </p:txBody>
          </p:sp>
        </mc:Choice>
        <mc:Fallback xmlns="">
          <p:sp>
            <p:nvSpPr>
              <p:cNvPr id="49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1510"/>
                <a:ext cx="8496944" cy="932435"/>
              </a:xfrm>
              <a:prstGeom prst="rect">
                <a:avLst/>
              </a:prstGeom>
              <a:blipFill rotWithShape="0">
                <a:blip r:embed="rId4"/>
                <a:stretch>
                  <a:fillRect l="-359" b="-855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po 17"/>
          <p:cNvGrpSpPr/>
          <p:nvPr/>
        </p:nvGrpSpPr>
        <p:grpSpPr>
          <a:xfrm>
            <a:off x="3995936" y="1563638"/>
            <a:ext cx="4376022" cy="630263"/>
            <a:chOff x="1173093" y="3813695"/>
            <a:chExt cx="4376022" cy="630263"/>
          </a:xfrm>
        </p:grpSpPr>
        <p:grpSp>
          <p:nvGrpSpPr>
            <p:cNvPr id="2" name="Gruppo 1"/>
            <p:cNvGrpSpPr/>
            <p:nvPr/>
          </p:nvGrpSpPr>
          <p:grpSpPr>
            <a:xfrm>
              <a:off x="1173093" y="3813695"/>
              <a:ext cx="4376022" cy="630263"/>
              <a:chOff x="1245101" y="2445543"/>
              <a:chExt cx="4376022" cy="630263"/>
            </a:xfrm>
          </p:grpSpPr>
          <p:grpSp>
            <p:nvGrpSpPr>
              <p:cNvPr id="13" name="Gruppo 12"/>
              <p:cNvGrpSpPr/>
              <p:nvPr/>
            </p:nvGrpSpPr>
            <p:grpSpPr>
              <a:xfrm>
                <a:off x="1245101" y="2445543"/>
                <a:ext cx="4202309" cy="578000"/>
                <a:chOff x="251520" y="2515417"/>
                <a:chExt cx="4202309" cy="578000"/>
              </a:xfrm>
            </p:grpSpPr>
            <p:sp>
              <p:nvSpPr>
                <p:cNvPr id="10" name="CasellaDiTesto 9"/>
                <p:cNvSpPr txBox="1"/>
                <p:nvPr/>
              </p:nvSpPr>
              <p:spPr>
                <a:xfrm>
                  <a:off x="3719217" y="2569190"/>
                  <a:ext cx="7346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/>
                    <a:t>x</a:t>
                  </a:r>
                  <a:r>
                    <a:rPr lang="it-IT" sz="1400" dirty="0" smtClean="0"/>
                    <a:t>(cm)</a:t>
                  </a:r>
                  <a:endParaRPr lang="it-IT" sz="1400" dirty="0"/>
                </a:p>
              </p:txBody>
            </p:sp>
            <p:grpSp>
              <p:nvGrpSpPr>
                <p:cNvPr id="12" name="Gruppo 11"/>
                <p:cNvGrpSpPr/>
                <p:nvPr/>
              </p:nvGrpSpPr>
              <p:grpSpPr>
                <a:xfrm>
                  <a:off x="251520" y="2515417"/>
                  <a:ext cx="3816424" cy="578000"/>
                  <a:chOff x="251520" y="2515417"/>
                  <a:chExt cx="3816424" cy="578000"/>
                </a:xfrm>
              </p:grpSpPr>
              <p:grpSp>
                <p:nvGrpSpPr>
                  <p:cNvPr id="8" name="Gruppo 7"/>
                  <p:cNvGrpSpPr/>
                  <p:nvPr/>
                </p:nvGrpSpPr>
                <p:grpSpPr>
                  <a:xfrm>
                    <a:off x="251520" y="2515417"/>
                    <a:ext cx="3816424" cy="108000"/>
                    <a:chOff x="251520" y="2515417"/>
                    <a:chExt cx="3816424" cy="108000"/>
                  </a:xfrm>
                </p:grpSpPr>
                <p:cxnSp>
                  <p:nvCxnSpPr>
                    <p:cNvPr id="4" name="Connettore 2 3"/>
                    <p:cNvCxnSpPr/>
                    <p:nvPr/>
                  </p:nvCxnSpPr>
                  <p:spPr>
                    <a:xfrm>
                      <a:off x="251520" y="2571750"/>
                      <a:ext cx="3816424" cy="0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" name="Ovale 4"/>
                    <p:cNvSpPr/>
                    <p:nvPr/>
                  </p:nvSpPr>
                  <p:spPr>
                    <a:xfrm>
                      <a:off x="925718" y="2515417"/>
                      <a:ext cx="108000" cy="108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sp>
                  <p:nvSpPr>
                    <p:cNvPr id="21" name="Ovale 20"/>
                    <p:cNvSpPr/>
                    <p:nvPr/>
                  </p:nvSpPr>
                  <p:spPr>
                    <a:xfrm>
                      <a:off x="3079348" y="2516288"/>
                      <a:ext cx="72000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</p:grpSp>
              <p:sp>
                <p:nvSpPr>
                  <p:cNvPr id="22" name="CasellaDiTesto 21"/>
                  <p:cNvSpPr txBox="1"/>
                  <p:nvPr/>
                </p:nvSpPr>
                <p:spPr>
                  <a:xfrm>
                    <a:off x="845701" y="2569190"/>
                    <a:ext cx="43204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/>
                      <a:t>0</a:t>
                    </a:r>
                  </a:p>
                </p:txBody>
              </p:sp>
              <p:sp>
                <p:nvSpPr>
                  <p:cNvPr id="23" name="CasellaDiTesto 22"/>
                  <p:cNvSpPr txBox="1"/>
                  <p:nvPr/>
                </p:nvSpPr>
                <p:spPr>
                  <a:xfrm>
                    <a:off x="3004556" y="2569190"/>
                    <a:ext cx="43204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/>
                      <a:t>4</a:t>
                    </a:r>
                  </a:p>
                </p:txBody>
              </p:sp>
              <p:sp>
                <p:nvSpPr>
                  <p:cNvPr id="24" name="CasellaDiTesto 23"/>
                  <p:cNvSpPr txBox="1"/>
                  <p:nvPr/>
                </p:nvSpPr>
                <p:spPr>
                  <a:xfrm>
                    <a:off x="842115" y="2785640"/>
                    <a:ext cx="43204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 smtClean="0"/>
                      <a:t>0</a:t>
                    </a:r>
                    <a:endParaRPr lang="it-IT" sz="1400" dirty="0"/>
                  </a:p>
                </p:txBody>
              </p:sp>
            </p:grpSp>
          </p:grpSp>
          <p:sp>
            <p:nvSpPr>
              <p:cNvPr id="51" name="CasellaDiTesto 50"/>
              <p:cNvSpPr txBox="1"/>
              <p:nvPr/>
            </p:nvSpPr>
            <p:spPr>
              <a:xfrm>
                <a:off x="3995936" y="2768029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/>
                  <a:t>2</a:t>
                </a:r>
              </a:p>
            </p:txBody>
          </p:sp>
          <p:sp>
            <p:nvSpPr>
              <p:cNvPr id="52" name="CasellaDiTesto 51"/>
              <p:cNvSpPr txBox="1"/>
              <p:nvPr/>
            </p:nvSpPr>
            <p:spPr>
              <a:xfrm>
                <a:off x="4613011" y="2768029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t(10</a:t>
                </a:r>
                <a:r>
                  <a:rPr lang="it-IT" sz="1400" baseline="30000" dirty="0" smtClean="0"/>
                  <a:t>-10</a:t>
                </a:r>
                <a:r>
                  <a:rPr lang="it-IT" sz="1400" dirty="0" smtClean="0"/>
                  <a:t> s)</a:t>
                </a:r>
                <a:endParaRPr lang="it-IT" sz="1400" dirty="0"/>
              </a:p>
            </p:txBody>
          </p:sp>
        </p:grpSp>
        <p:cxnSp>
          <p:nvCxnSpPr>
            <p:cNvPr id="15" name="Connettore 2 14"/>
            <p:cNvCxnSpPr/>
            <p:nvPr/>
          </p:nvCxnSpPr>
          <p:spPr>
            <a:xfrm>
              <a:off x="2051720" y="3939902"/>
              <a:ext cx="1008112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2464099" y="3870390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>
                  <a:solidFill>
                    <a:srgbClr val="FF0000"/>
                  </a:solidFill>
                </a:rPr>
                <a:t>v</a:t>
              </a:r>
              <a:endParaRPr lang="it-IT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uppo 19"/>
          <p:cNvGrpSpPr/>
          <p:nvPr/>
        </p:nvGrpSpPr>
        <p:grpSpPr>
          <a:xfrm>
            <a:off x="-1404664" y="1707654"/>
            <a:ext cx="6536262" cy="5760000"/>
            <a:chOff x="-1404664" y="627534"/>
            <a:chExt cx="6536262" cy="5760000"/>
          </a:xfrm>
        </p:grpSpPr>
        <p:grpSp>
          <p:nvGrpSpPr>
            <p:cNvPr id="66" name="Gruppo 65"/>
            <p:cNvGrpSpPr/>
            <p:nvPr/>
          </p:nvGrpSpPr>
          <p:grpSpPr>
            <a:xfrm>
              <a:off x="755576" y="3363838"/>
              <a:ext cx="4376022" cy="630263"/>
              <a:chOff x="1173093" y="3813695"/>
              <a:chExt cx="4376022" cy="630263"/>
            </a:xfrm>
          </p:grpSpPr>
          <p:grpSp>
            <p:nvGrpSpPr>
              <p:cNvPr id="67" name="Gruppo 66"/>
              <p:cNvGrpSpPr/>
              <p:nvPr/>
            </p:nvGrpSpPr>
            <p:grpSpPr>
              <a:xfrm>
                <a:off x="1173093" y="3813695"/>
                <a:ext cx="4376022" cy="630263"/>
                <a:chOff x="1245101" y="2445543"/>
                <a:chExt cx="4376022" cy="630263"/>
              </a:xfrm>
            </p:grpSpPr>
            <p:grpSp>
              <p:nvGrpSpPr>
                <p:cNvPr id="82" name="Gruppo 81"/>
                <p:cNvGrpSpPr/>
                <p:nvPr/>
              </p:nvGrpSpPr>
              <p:grpSpPr>
                <a:xfrm>
                  <a:off x="1245101" y="2445543"/>
                  <a:ext cx="4202309" cy="578000"/>
                  <a:chOff x="251520" y="2515417"/>
                  <a:chExt cx="4202309" cy="578000"/>
                </a:xfrm>
              </p:grpSpPr>
              <p:sp>
                <p:nvSpPr>
                  <p:cNvPr id="85" name="CasellaDiTesto 84"/>
                  <p:cNvSpPr txBox="1"/>
                  <p:nvPr/>
                </p:nvSpPr>
                <p:spPr>
                  <a:xfrm>
                    <a:off x="3719217" y="2569190"/>
                    <a:ext cx="7346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/>
                      <a:t>x</a:t>
                    </a:r>
                    <a:r>
                      <a:rPr lang="it-IT" sz="1400" dirty="0" smtClean="0"/>
                      <a:t>(cm)</a:t>
                    </a:r>
                    <a:endParaRPr lang="it-IT" sz="1400" dirty="0"/>
                  </a:p>
                </p:txBody>
              </p:sp>
              <p:grpSp>
                <p:nvGrpSpPr>
                  <p:cNvPr id="86" name="Gruppo 85"/>
                  <p:cNvGrpSpPr/>
                  <p:nvPr/>
                </p:nvGrpSpPr>
                <p:grpSpPr>
                  <a:xfrm>
                    <a:off x="251520" y="2515417"/>
                    <a:ext cx="3816424" cy="578000"/>
                    <a:chOff x="251520" y="2515417"/>
                    <a:chExt cx="3816424" cy="578000"/>
                  </a:xfrm>
                </p:grpSpPr>
                <p:grpSp>
                  <p:nvGrpSpPr>
                    <p:cNvPr id="87" name="Gruppo 86"/>
                    <p:cNvGrpSpPr/>
                    <p:nvPr/>
                  </p:nvGrpSpPr>
                  <p:grpSpPr>
                    <a:xfrm>
                      <a:off x="251520" y="2515417"/>
                      <a:ext cx="3816424" cy="108000"/>
                      <a:chOff x="251520" y="2515417"/>
                      <a:chExt cx="3816424" cy="108000"/>
                    </a:xfrm>
                  </p:grpSpPr>
                  <p:cxnSp>
                    <p:nvCxnSpPr>
                      <p:cNvPr id="91" name="Connettore 2 90"/>
                      <p:cNvCxnSpPr/>
                      <p:nvPr/>
                    </p:nvCxnSpPr>
                    <p:spPr>
                      <a:xfrm>
                        <a:off x="251520" y="2571750"/>
                        <a:ext cx="3816424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2" name="Ovale 91"/>
                      <p:cNvSpPr/>
                      <p:nvPr/>
                    </p:nvSpPr>
                    <p:spPr>
                      <a:xfrm>
                        <a:off x="925718" y="2515417"/>
                        <a:ext cx="108000" cy="108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sp>
                    <p:nvSpPr>
                      <p:cNvPr id="93" name="Ovale 92"/>
                      <p:cNvSpPr/>
                      <p:nvPr/>
                    </p:nvSpPr>
                    <p:spPr>
                      <a:xfrm>
                        <a:off x="3079348" y="2516288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  <p:sp>
                  <p:nvSpPr>
                    <p:cNvPr id="88" name="CasellaDiTesto 87"/>
                    <p:cNvSpPr txBox="1"/>
                    <p:nvPr/>
                  </p:nvSpPr>
                  <p:spPr>
                    <a:xfrm>
                      <a:off x="845701" y="2569190"/>
                      <a:ext cx="43204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/>
                        <a:t>0</a:t>
                      </a:r>
                    </a:p>
                  </p:txBody>
                </p:sp>
                <p:sp>
                  <p:nvSpPr>
                    <p:cNvPr id="89" name="CasellaDiTesto 88"/>
                    <p:cNvSpPr txBox="1"/>
                    <p:nvPr/>
                  </p:nvSpPr>
                  <p:spPr>
                    <a:xfrm>
                      <a:off x="3004556" y="2569190"/>
                      <a:ext cx="43204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/>
                        <a:t>4</a:t>
                      </a:r>
                    </a:p>
                  </p:txBody>
                </p:sp>
                <p:sp>
                  <p:nvSpPr>
                    <p:cNvPr id="90" name="CasellaDiTesto 89"/>
                    <p:cNvSpPr txBox="1"/>
                    <p:nvPr/>
                  </p:nvSpPr>
                  <p:spPr>
                    <a:xfrm>
                      <a:off x="842115" y="2785640"/>
                      <a:ext cx="43204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 smtClean="0"/>
                        <a:t>0</a:t>
                      </a:r>
                      <a:endParaRPr lang="it-IT" sz="1400" dirty="0"/>
                    </a:p>
                  </p:txBody>
                </p:sp>
              </p:grpSp>
            </p:grpSp>
            <p:sp>
              <p:nvSpPr>
                <p:cNvPr id="83" name="CasellaDiTesto 82"/>
                <p:cNvSpPr txBox="1"/>
                <p:nvPr/>
              </p:nvSpPr>
              <p:spPr>
                <a:xfrm>
                  <a:off x="3995936" y="276802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/>
                    <a:t>2</a:t>
                  </a:r>
                </a:p>
              </p:txBody>
            </p:sp>
            <p:sp>
              <p:nvSpPr>
                <p:cNvPr id="84" name="CasellaDiTesto 83"/>
                <p:cNvSpPr txBox="1"/>
                <p:nvPr/>
              </p:nvSpPr>
              <p:spPr>
                <a:xfrm>
                  <a:off x="4613011" y="2768029"/>
                  <a:ext cx="10081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 smtClean="0"/>
                    <a:t>t(10</a:t>
                  </a:r>
                  <a:r>
                    <a:rPr lang="it-IT" sz="1400" baseline="30000" dirty="0" smtClean="0"/>
                    <a:t>-10</a:t>
                  </a:r>
                  <a:r>
                    <a:rPr lang="it-IT" sz="1400" dirty="0" smtClean="0"/>
                    <a:t> s)</a:t>
                  </a:r>
                  <a:endParaRPr lang="it-IT" sz="1400" dirty="0"/>
                </a:p>
              </p:txBody>
            </p:sp>
          </p:grpSp>
          <p:cxnSp>
            <p:nvCxnSpPr>
              <p:cNvPr id="80" name="Connettore 2 79"/>
              <p:cNvCxnSpPr/>
              <p:nvPr/>
            </p:nvCxnSpPr>
            <p:spPr>
              <a:xfrm>
                <a:off x="2051720" y="3939902"/>
                <a:ext cx="1008112" cy="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CasellaDiTesto 80"/>
              <p:cNvSpPr txBox="1"/>
              <p:nvPr/>
            </p:nvSpPr>
            <p:spPr>
              <a:xfrm>
                <a:off x="2464099" y="3870390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>
                    <a:solidFill>
                      <a:srgbClr val="FF0000"/>
                    </a:solidFill>
                  </a:rPr>
                  <a:t>v</a:t>
                </a:r>
                <a:endParaRPr lang="it-IT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" name="Arco 18"/>
            <p:cNvSpPr/>
            <p:nvPr/>
          </p:nvSpPr>
          <p:spPr>
            <a:xfrm>
              <a:off x="-1404664" y="627534"/>
              <a:ext cx="5760000" cy="5760000"/>
            </a:xfrm>
            <a:prstGeom prst="arc">
              <a:avLst>
                <a:gd name="adj1" fmla="val 10833713"/>
                <a:gd name="adj2" fmla="val 21524553"/>
              </a:avLst>
            </a:prstGeom>
            <a:ln w="12700">
              <a:solidFill>
                <a:schemeClr val="tx1"/>
              </a:solidFill>
              <a:prstDash val="sysDot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1488288" y="1987937"/>
            <a:ext cx="1301276" cy="2502045"/>
            <a:chOff x="1488288" y="1987937"/>
            <a:chExt cx="1301276" cy="2502045"/>
          </a:xfrm>
        </p:grpSpPr>
        <p:cxnSp>
          <p:nvCxnSpPr>
            <p:cNvPr id="34" name="Connettore 2 33"/>
            <p:cNvCxnSpPr/>
            <p:nvPr/>
          </p:nvCxnSpPr>
          <p:spPr>
            <a:xfrm flipV="1">
              <a:off x="1488288" y="1987937"/>
              <a:ext cx="1206019" cy="2502045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CasellaDiTesto 93"/>
            <p:cNvSpPr txBox="1"/>
            <p:nvPr/>
          </p:nvSpPr>
          <p:spPr>
            <a:xfrm>
              <a:off x="1709444" y="2753559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err="1" smtClean="0"/>
                <a:t>r</a:t>
              </a:r>
              <a:r>
                <a:rPr lang="it-IT" sz="1400" baseline="-25000" dirty="0" err="1" smtClean="0"/>
                <a:t>c</a:t>
              </a:r>
              <a:r>
                <a:rPr lang="it-IT" sz="1400" dirty="0" smtClean="0"/>
                <a:t> (2)= 6 cm</a:t>
              </a:r>
              <a:endParaRPr lang="it-IT" sz="1400" dirty="0"/>
            </a:p>
          </p:txBody>
        </p:sp>
      </p:grpSp>
      <p:sp>
        <p:nvSpPr>
          <p:cNvPr id="32" name="Rettangolo 31"/>
          <p:cNvSpPr/>
          <p:nvPr/>
        </p:nvSpPr>
        <p:spPr>
          <a:xfrm>
            <a:off x="5796136" y="2427734"/>
            <a:ext cx="25351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/>
              <a:t>(unità </a:t>
            </a:r>
            <a:r>
              <a:rPr lang="it-IT" sz="1400" dirty="0"/>
              <a:t>x = </a:t>
            </a:r>
            <a:r>
              <a:rPr lang="it-IT" sz="1400" dirty="0" smtClean="0"/>
              <a:t>1 cm  </a:t>
            </a:r>
            <a:r>
              <a:rPr lang="it-IT" sz="1400" dirty="0"/>
              <a:t>; unità t= 10</a:t>
            </a:r>
            <a:r>
              <a:rPr lang="it-IT" sz="1400" baseline="30000" dirty="0"/>
              <a:t>-10</a:t>
            </a:r>
            <a:r>
              <a:rPr lang="it-IT" sz="1400" dirty="0"/>
              <a:t> </a:t>
            </a:r>
            <a:r>
              <a:rPr lang="it-IT" sz="1400" dirty="0" smtClean="0"/>
              <a:t>s)</a:t>
            </a:r>
            <a:endParaRPr lang="it-IT" sz="1400" dirty="0"/>
          </a:p>
        </p:txBody>
      </p:sp>
      <p:grpSp>
        <p:nvGrpSpPr>
          <p:cNvPr id="36" name="Gruppo 35"/>
          <p:cNvGrpSpPr/>
          <p:nvPr/>
        </p:nvGrpSpPr>
        <p:grpSpPr>
          <a:xfrm>
            <a:off x="4211960" y="2787774"/>
            <a:ext cx="576064" cy="396032"/>
            <a:chOff x="3779912" y="2355726"/>
            <a:chExt cx="576064" cy="396032"/>
          </a:xfrm>
        </p:grpSpPr>
        <p:sp>
          <p:nvSpPr>
            <p:cNvPr id="95" name="Ovale 94"/>
            <p:cNvSpPr/>
            <p:nvPr/>
          </p:nvSpPr>
          <p:spPr>
            <a:xfrm>
              <a:off x="3779912" y="2643758"/>
              <a:ext cx="108000" cy="108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6" name="CasellaDiTesto 95"/>
            <p:cNvSpPr txBox="1"/>
            <p:nvPr/>
          </p:nvSpPr>
          <p:spPr>
            <a:xfrm>
              <a:off x="3779912" y="2355726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rgbClr val="FF0000"/>
                  </a:solidFill>
                </a:rPr>
                <a:t>P</a:t>
              </a:r>
            </a:p>
          </p:txBody>
        </p:sp>
      </p:grpSp>
      <p:sp>
        <p:nvSpPr>
          <p:cNvPr id="97" name="Rettangolo 96"/>
          <p:cNvSpPr/>
          <p:nvPr/>
        </p:nvSpPr>
        <p:spPr>
          <a:xfrm>
            <a:off x="5076056" y="3219822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Il punto P dista più di 6 cm da 0, quindi dopo un tempo t=2, NON PUO’ essersi accorto che la carica si è mossa, </a:t>
            </a:r>
          </a:p>
          <a:p>
            <a:r>
              <a:rPr lang="it-IT" sz="1400" dirty="0" smtClean="0"/>
              <a:t>Quindi sente ancora il campo della carica in x=0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7580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-9427" y="-34464"/>
            <a:ext cx="9189939" cy="430390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48464" y="4803998"/>
            <a:ext cx="298376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28</a:t>
            </a:fld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312" y="0"/>
            <a:ext cx="1787686" cy="101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3582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La direzione del campo Elettrico - III</a:t>
            </a:r>
            <a:endParaRPr lang="it-IT" b="1" dirty="0"/>
          </a:p>
        </p:txBody>
      </p:sp>
      <p:sp>
        <p:nvSpPr>
          <p:cNvPr id="16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90194"/>
            <a:ext cx="3744416" cy="273844"/>
          </a:xfrm>
        </p:spPr>
        <p:txBody>
          <a:bodyPr/>
          <a:lstStyle/>
          <a:p>
            <a:pPr algn="l"/>
            <a:r>
              <a:rPr lang="it-IT" sz="900" dirty="0" smtClean="0">
                <a:solidFill>
                  <a:schemeClr val="tx1"/>
                </a:solidFill>
              </a:rPr>
              <a:t>Relatività &amp; Meccanica Quantistica - Carlo </a:t>
            </a:r>
            <a:r>
              <a:rPr lang="it-IT" sz="900" dirty="0" err="1" smtClean="0">
                <a:solidFill>
                  <a:schemeClr val="tx1"/>
                </a:solidFill>
              </a:rPr>
              <a:t>Cosmelli</a:t>
            </a:r>
            <a:endParaRPr lang="it-IT" sz="900" dirty="0">
              <a:solidFill>
                <a:schemeClr val="tx1"/>
              </a:solidFill>
            </a:endParaRPr>
          </a:p>
        </p:txBody>
      </p:sp>
      <p:grpSp>
        <p:nvGrpSpPr>
          <p:cNvPr id="68" name="Gruppo 67"/>
          <p:cNvGrpSpPr/>
          <p:nvPr/>
        </p:nvGrpSpPr>
        <p:grpSpPr>
          <a:xfrm>
            <a:off x="6732240" y="3147814"/>
            <a:ext cx="2572306" cy="1384981"/>
            <a:chOff x="-100813" y="1201464"/>
            <a:chExt cx="2572306" cy="1384981"/>
          </a:xfrm>
        </p:grpSpPr>
        <p:cxnSp>
          <p:nvCxnSpPr>
            <p:cNvPr id="69" name="Connettore 1 68"/>
            <p:cNvCxnSpPr/>
            <p:nvPr/>
          </p:nvCxnSpPr>
          <p:spPr>
            <a:xfrm flipH="1">
              <a:off x="982327" y="1351695"/>
              <a:ext cx="1151852" cy="1213850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flipH="1">
              <a:off x="977101" y="1201464"/>
              <a:ext cx="113038" cy="1384981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>
              <a:off x="574984" y="1223509"/>
              <a:ext cx="412568" cy="1342036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flipH="1" flipV="1">
              <a:off x="50027" y="1445747"/>
              <a:ext cx="937429" cy="1119967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flipH="1">
              <a:off x="961426" y="1842471"/>
              <a:ext cx="1385753" cy="728299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flipH="1">
              <a:off x="987456" y="1225797"/>
              <a:ext cx="579624" cy="1326470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flipH="1">
              <a:off x="971878" y="2246811"/>
              <a:ext cx="1499615" cy="318734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>
              <a:off x="-100813" y="1922259"/>
              <a:ext cx="1086944" cy="634959"/>
            </a:xfrm>
            <a:prstGeom prst="line">
              <a:avLst/>
            </a:prstGeom>
            <a:ln w="6350">
              <a:solidFill>
                <a:srgbClr val="FF0000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16"/>
              <p:cNvSpPr/>
              <p:nvPr/>
            </p:nvSpPr>
            <p:spPr>
              <a:xfrm>
                <a:off x="0" y="411510"/>
                <a:ext cx="8496944" cy="932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it-IT" sz="1600" dirty="0" smtClean="0"/>
                  <a:t>Il tempo necessario per percorrere 1 cm sarà:  </a:t>
                </a:r>
                <a14:m>
                  <m:oMath xmlns:m="http://schemas.openxmlformats.org/officeDocument/2006/math"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d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it-IT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it-IT" sz="1600" b="0" dirty="0" smtClean="0"/>
              </a:p>
              <a:p>
                <a:pPr marL="285750" indent="-285750">
                  <a:buFontTx/>
                  <a:buChar char="-"/>
                </a:pPr>
                <a:r>
                  <a:rPr lang="it-IT" sz="1600" b="0" dirty="0" smtClean="0"/>
                  <a:t>Il tempo necessario per percorrere 4 cm sarà </a:t>
                </a:r>
                <a:r>
                  <a:rPr lang="it-IT" sz="1600" dirty="0"/>
                  <a:t>:  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d>
                    <m:r>
                      <a:rPr lang="it-IT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2 </m:t>
                    </m:r>
                    <m:sSup>
                      <m:sSup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it-IT" sz="1600" dirty="0" smtClean="0"/>
              </a:p>
              <a:p>
                <a:pPr marL="285750" indent="-285750">
                  <a:buFontTx/>
                  <a:buChar char="-"/>
                </a:pPr>
                <a:r>
                  <a:rPr lang="it-IT" sz="1600" dirty="0" smtClean="0"/>
                  <a:t>Dopo </a:t>
                </a:r>
                <a14:m>
                  <m:oMath xmlns:m="http://schemas.openxmlformats.org/officeDocument/2006/math">
                    <m:r>
                      <a:rPr lang="it-IT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i="1">
                        <a:latin typeface="Cambria Math" panose="02040503050406030204" pitchFamily="18" charset="0"/>
                      </a:rPr>
                      <m:t>2 </m:t>
                    </m:r>
                    <m:sSup>
                      <m:sSupPr>
                        <m:ctrlPr>
                          <a:rPr lang="it-IT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it-IT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it-IT" sz="1600" dirty="0" smtClean="0"/>
                  <a:t>   la luce avrà percorso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16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it-IT" sz="16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it-IT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2 </m:t>
                        </m:r>
                        <m:sSup>
                          <m:sSupPr>
                            <m:ctrlPr>
                              <a:rPr lang="it-IT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it-IT" sz="1600" i="1">
                                <a:latin typeface="Cambria Math" panose="02040503050406030204" pitchFamily="18" charset="0"/>
                              </a:rPr>
                              <m:t>−10</m:t>
                            </m:r>
                          </m:sup>
                        </m:sSup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m:rPr>
                            <m:nor/>
                          </m:rPr>
                          <a:rPr lang="it-IT" sz="1600" dirty="0"/>
                          <m:t> </m:t>
                        </m:r>
                      </m:e>
                    </m:d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𝑐𝑡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it-IT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it-IT" sz="1600" b="0" dirty="0" smtClean="0"/>
              </a:p>
            </p:txBody>
          </p:sp>
        </mc:Choice>
        <mc:Fallback xmlns="">
          <p:sp>
            <p:nvSpPr>
              <p:cNvPr id="49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1510"/>
                <a:ext cx="8496944" cy="932435"/>
              </a:xfrm>
              <a:prstGeom prst="rect">
                <a:avLst/>
              </a:prstGeom>
              <a:blipFill rotWithShape="0">
                <a:blip r:embed="rId4"/>
                <a:stretch>
                  <a:fillRect l="-359" b="-855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po 17"/>
          <p:cNvGrpSpPr/>
          <p:nvPr/>
        </p:nvGrpSpPr>
        <p:grpSpPr>
          <a:xfrm>
            <a:off x="3995936" y="1563638"/>
            <a:ext cx="4376022" cy="630263"/>
            <a:chOff x="1173093" y="3813695"/>
            <a:chExt cx="4376022" cy="630263"/>
          </a:xfrm>
        </p:grpSpPr>
        <p:grpSp>
          <p:nvGrpSpPr>
            <p:cNvPr id="2" name="Gruppo 1"/>
            <p:cNvGrpSpPr/>
            <p:nvPr/>
          </p:nvGrpSpPr>
          <p:grpSpPr>
            <a:xfrm>
              <a:off x="1173093" y="3813695"/>
              <a:ext cx="4376022" cy="630263"/>
              <a:chOff x="1245101" y="2445543"/>
              <a:chExt cx="4376022" cy="630263"/>
            </a:xfrm>
          </p:grpSpPr>
          <p:grpSp>
            <p:nvGrpSpPr>
              <p:cNvPr id="13" name="Gruppo 12"/>
              <p:cNvGrpSpPr/>
              <p:nvPr/>
            </p:nvGrpSpPr>
            <p:grpSpPr>
              <a:xfrm>
                <a:off x="1245101" y="2445543"/>
                <a:ext cx="4202309" cy="578000"/>
                <a:chOff x="251520" y="2515417"/>
                <a:chExt cx="4202309" cy="578000"/>
              </a:xfrm>
            </p:grpSpPr>
            <p:sp>
              <p:nvSpPr>
                <p:cNvPr id="10" name="CasellaDiTesto 9"/>
                <p:cNvSpPr txBox="1"/>
                <p:nvPr/>
              </p:nvSpPr>
              <p:spPr>
                <a:xfrm>
                  <a:off x="3719217" y="2569190"/>
                  <a:ext cx="7346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/>
                    <a:t>x</a:t>
                  </a:r>
                  <a:r>
                    <a:rPr lang="it-IT" sz="1400" dirty="0" smtClean="0"/>
                    <a:t>(cm)</a:t>
                  </a:r>
                  <a:endParaRPr lang="it-IT" sz="1400" dirty="0"/>
                </a:p>
              </p:txBody>
            </p:sp>
            <p:grpSp>
              <p:nvGrpSpPr>
                <p:cNvPr id="12" name="Gruppo 11"/>
                <p:cNvGrpSpPr/>
                <p:nvPr/>
              </p:nvGrpSpPr>
              <p:grpSpPr>
                <a:xfrm>
                  <a:off x="251520" y="2515417"/>
                  <a:ext cx="3816424" cy="578000"/>
                  <a:chOff x="251520" y="2515417"/>
                  <a:chExt cx="3816424" cy="578000"/>
                </a:xfrm>
              </p:grpSpPr>
              <p:grpSp>
                <p:nvGrpSpPr>
                  <p:cNvPr id="8" name="Gruppo 7"/>
                  <p:cNvGrpSpPr/>
                  <p:nvPr/>
                </p:nvGrpSpPr>
                <p:grpSpPr>
                  <a:xfrm>
                    <a:off x="251520" y="2515417"/>
                    <a:ext cx="3816424" cy="108000"/>
                    <a:chOff x="251520" y="2515417"/>
                    <a:chExt cx="3816424" cy="108000"/>
                  </a:xfrm>
                </p:grpSpPr>
                <p:cxnSp>
                  <p:nvCxnSpPr>
                    <p:cNvPr id="4" name="Connettore 2 3"/>
                    <p:cNvCxnSpPr/>
                    <p:nvPr/>
                  </p:nvCxnSpPr>
                  <p:spPr>
                    <a:xfrm>
                      <a:off x="251520" y="2571750"/>
                      <a:ext cx="3816424" cy="0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" name="Ovale 4"/>
                    <p:cNvSpPr/>
                    <p:nvPr/>
                  </p:nvSpPr>
                  <p:spPr>
                    <a:xfrm>
                      <a:off x="925718" y="2515417"/>
                      <a:ext cx="108000" cy="108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sp>
                  <p:nvSpPr>
                    <p:cNvPr id="21" name="Ovale 20"/>
                    <p:cNvSpPr/>
                    <p:nvPr/>
                  </p:nvSpPr>
                  <p:spPr>
                    <a:xfrm>
                      <a:off x="3079348" y="2516288"/>
                      <a:ext cx="72000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</p:grpSp>
              <p:sp>
                <p:nvSpPr>
                  <p:cNvPr id="22" name="CasellaDiTesto 21"/>
                  <p:cNvSpPr txBox="1"/>
                  <p:nvPr/>
                </p:nvSpPr>
                <p:spPr>
                  <a:xfrm>
                    <a:off x="845701" y="2569190"/>
                    <a:ext cx="43204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/>
                      <a:t>0</a:t>
                    </a:r>
                  </a:p>
                </p:txBody>
              </p:sp>
              <p:sp>
                <p:nvSpPr>
                  <p:cNvPr id="23" name="CasellaDiTesto 22"/>
                  <p:cNvSpPr txBox="1"/>
                  <p:nvPr/>
                </p:nvSpPr>
                <p:spPr>
                  <a:xfrm>
                    <a:off x="3004556" y="2569190"/>
                    <a:ext cx="43204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/>
                      <a:t>4</a:t>
                    </a:r>
                  </a:p>
                </p:txBody>
              </p:sp>
              <p:sp>
                <p:nvSpPr>
                  <p:cNvPr id="24" name="CasellaDiTesto 23"/>
                  <p:cNvSpPr txBox="1"/>
                  <p:nvPr/>
                </p:nvSpPr>
                <p:spPr>
                  <a:xfrm>
                    <a:off x="842115" y="2785640"/>
                    <a:ext cx="43204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 smtClean="0"/>
                      <a:t>0</a:t>
                    </a:r>
                    <a:endParaRPr lang="it-IT" sz="1400" dirty="0"/>
                  </a:p>
                </p:txBody>
              </p:sp>
            </p:grpSp>
          </p:grpSp>
          <p:sp>
            <p:nvSpPr>
              <p:cNvPr id="51" name="CasellaDiTesto 50"/>
              <p:cNvSpPr txBox="1"/>
              <p:nvPr/>
            </p:nvSpPr>
            <p:spPr>
              <a:xfrm>
                <a:off x="3995936" y="2768029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/>
                  <a:t>2</a:t>
                </a:r>
              </a:p>
            </p:txBody>
          </p:sp>
          <p:sp>
            <p:nvSpPr>
              <p:cNvPr id="52" name="CasellaDiTesto 51"/>
              <p:cNvSpPr txBox="1"/>
              <p:nvPr/>
            </p:nvSpPr>
            <p:spPr>
              <a:xfrm>
                <a:off x="4613011" y="2768029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/>
                  <a:t>t(10</a:t>
                </a:r>
                <a:r>
                  <a:rPr lang="it-IT" sz="1400" baseline="30000" dirty="0" smtClean="0"/>
                  <a:t>-10</a:t>
                </a:r>
                <a:r>
                  <a:rPr lang="it-IT" sz="1400" dirty="0" smtClean="0"/>
                  <a:t> s)</a:t>
                </a:r>
                <a:endParaRPr lang="it-IT" sz="1400" dirty="0"/>
              </a:p>
            </p:txBody>
          </p:sp>
        </p:grpSp>
        <p:cxnSp>
          <p:nvCxnSpPr>
            <p:cNvPr id="15" name="Connettore 2 14"/>
            <p:cNvCxnSpPr/>
            <p:nvPr/>
          </p:nvCxnSpPr>
          <p:spPr>
            <a:xfrm>
              <a:off x="2051720" y="3939902"/>
              <a:ext cx="1008112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asellaDiTesto 64"/>
            <p:cNvSpPr txBox="1"/>
            <p:nvPr/>
          </p:nvSpPr>
          <p:spPr>
            <a:xfrm>
              <a:off x="2464099" y="3870390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>
                  <a:solidFill>
                    <a:srgbClr val="FF0000"/>
                  </a:solidFill>
                </a:rPr>
                <a:t>v</a:t>
              </a:r>
              <a:endParaRPr lang="it-IT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uppo 19"/>
          <p:cNvGrpSpPr/>
          <p:nvPr/>
        </p:nvGrpSpPr>
        <p:grpSpPr>
          <a:xfrm>
            <a:off x="-1404664" y="1707654"/>
            <a:ext cx="6536262" cy="5760000"/>
            <a:chOff x="-1404664" y="627534"/>
            <a:chExt cx="6536262" cy="5760000"/>
          </a:xfrm>
        </p:grpSpPr>
        <p:grpSp>
          <p:nvGrpSpPr>
            <p:cNvPr id="66" name="Gruppo 65"/>
            <p:cNvGrpSpPr/>
            <p:nvPr/>
          </p:nvGrpSpPr>
          <p:grpSpPr>
            <a:xfrm>
              <a:off x="755576" y="3363838"/>
              <a:ext cx="4376022" cy="630263"/>
              <a:chOff x="1173093" y="3813695"/>
              <a:chExt cx="4376022" cy="630263"/>
            </a:xfrm>
          </p:grpSpPr>
          <p:grpSp>
            <p:nvGrpSpPr>
              <p:cNvPr id="67" name="Gruppo 66"/>
              <p:cNvGrpSpPr/>
              <p:nvPr/>
            </p:nvGrpSpPr>
            <p:grpSpPr>
              <a:xfrm>
                <a:off x="1173093" y="3813695"/>
                <a:ext cx="4376022" cy="630263"/>
                <a:chOff x="1245101" y="2445543"/>
                <a:chExt cx="4376022" cy="630263"/>
              </a:xfrm>
            </p:grpSpPr>
            <p:grpSp>
              <p:nvGrpSpPr>
                <p:cNvPr id="82" name="Gruppo 81"/>
                <p:cNvGrpSpPr/>
                <p:nvPr/>
              </p:nvGrpSpPr>
              <p:grpSpPr>
                <a:xfrm>
                  <a:off x="1245101" y="2445543"/>
                  <a:ext cx="4202309" cy="578000"/>
                  <a:chOff x="251520" y="2515417"/>
                  <a:chExt cx="4202309" cy="578000"/>
                </a:xfrm>
              </p:grpSpPr>
              <p:sp>
                <p:nvSpPr>
                  <p:cNvPr id="85" name="CasellaDiTesto 84"/>
                  <p:cNvSpPr txBox="1"/>
                  <p:nvPr/>
                </p:nvSpPr>
                <p:spPr>
                  <a:xfrm>
                    <a:off x="3719217" y="2569190"/>
                    <a:ext cx="7346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/>
                      <a:t>x</a:t>
                    </a:r>
                    <a:r>
                      <a:rPr lang="it-IT" sz="1400" dirty="0" smtClean="0"/>
                      <a:t>(cm)</a:t>
                    </a:r>
                    <a:endParaRPr lang="it-IT" sz="1400" dirty="0"/>
                  </a:p>
                </p:txBody>
              </p:sp>
              <p:grpSp>
                <p:nvGrpSpPr>
                  <p:cNvPr id="86" name="Gruppo 85"/>
                  <p:cNvGrpSpPr/>
                  <p:nvPr/>
                </p:nvGrpSpPr>
                <p:grpSpPr>
                  <a:xfrm>
                    <a:off x="251520" y="2515417"/>
                    <a:ext cx="3816424" cy="578000"/>
                    <a:chOff x="251520" y="2515417"/>
                    <a:chExt cx="3816424" cy="578000"/>
                  </a:xfrm>
                </p:grpSpPr>
                <p:grpSp>
                  <p:nvGrpSpPr>
                    <p:cNvPr id="87" name="Gruppo 86"/>
                    <p:cNvGrpSpPr/>
                    <p:nvPr/>
                  </p:nvGrpSpPr>
                  <p:grpSpPr>
                    <a:xfrm>
                      <a:off x="251520" y="2515417"/>
                      <a:ext cx="3816424" cy="108000"/>
                      <a:chOff x="251520" y="2515417"/>
                      <a:chExt cx="3816424" cy="108000"/>
                    </a:xfrm>
                  </p:grpSpPr>
                  <p:cxnSp>
                    <p:nvCxnSpPr>
                      <p:cNvPr id="91" name="Connettore 2 90"/>
                      <p:cNvCxnSpPr/>
                      <p:nvPr/>
                    </p:nvCxnSpPr>
                    <p:spPr>
                      <a:xfrm>
                        <a:off x="251520" y="2571750"/>
                        <a:ext cx="3816424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2" name="Ovale 91"/>
                      <p:cNvSpPr/>
                      <p:nvPr/>
                    </p:nvSpPr>
                    <p:spPr>
                      <a:xfrm>
                        <a:off x="925718" y="2515417"/>
                        <a:ext cx="108000" cy="108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sp>
                    <p:nvSpPr>
                      <p:cNvPr id="93" name="Ovale 92"/>
                      <p:cNvSpPr/>
                      <p:nvPr/>
                    </p:nvSpPr>
                    <p:spPr>
                      <a:xfrm>
                        <a:off x="3079348" y="2516288"/>
                        <a:ext cx="72000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  <p:sp>
                  <p:nvSpPr>
                    <p:cNvPr id="88" name="CasellaDiTesto 87"/>
                    <p:cNvSpPr txBox="1"/>
                    <p:nvPr/>
                  </p:nvSpPr>
                  <p:spPr>
                    <a:xfrm>
                      <a:off x="845701" y="2569190"/>
                      <a:ext cx="43204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/>
                        <a:t>0</a:t>
                      </a:r>
                    </a:p>
                  </p:txBody>
                </p:sp>
                <p:sp>
                  <p:nvSpPr>
                    <p:cNvPr id="89" name="CasellaDiTesto 88"/>
                    <p:cNvSpPr txBox="1"/>
                    <p:nvPr/>
                  </p:nvSpPr>
                  <p:spPr>
                    <a:xfrm>
                      <a:off x="3004556" y="2569190"/>
                      <a:ext cx="43204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/>
                        <a:t>4</a:t>
                      </a:r>
                    </a:p>
                  </p:txBody>
                </p:sp>
                <p:sp>
                  <p:nvSpPr>
                    <p:cNvPr id="90" name="CasellaDiTesto 89"/>
                    <p:cNvSpPr txBox="1"/>
                    <p:nvPr/>
                  </p:nvSpPr>
                  <p:spPr>
                    <a:xfrm>
                      <a:off x="842115" y="2785640"/>
                      <a:ext cx="432048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 smtClean="0"/>
                        <a:t>0</a:t>
                      </a:r>
                      <a:endParaRPr lang="it-IT" sz="1400" dirty="0"/>
                    </a:p>
                  </p:txBody>
                </p:sp>
              </p:grpSp>
            </p:grpSp>
            <p:sp>
              <p:nvSpPr>
                <p:cNvPr id="83" name="CasellaDiTesto 82"/>
                <p:cNvSpPr txBox="1"/>
                <p:nvPr/>
              </p:nvSpPr>
              <p:spPr>
                <a:xfrm>
                  <a:off x="3995936" y="276802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/>
                    <a:t>2</a:t>
                  </a:r>
                </a:p>
              </p:txBody>
            </p:sp>
            <p:sp>
              <p:nvSpPr>
                <p:cNvPr id="84" name="CasellaDiTesto 83"/>
                <p:cNvSpPr txBox="1"/>
                <p:nvPr/>
              </p:nvSpPr>
              <p:spPr>
                <a:xfrm>
                  <a:off x="4613011" y="2768029"/>
                  <a:ext cx="10081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 smtClean="0"/>
                    <a:t>t(10</a:t>
                  </a:r>
                  <a:r>
                    <a:rPr lang="it-IT" sz="1400" baseline="30000" dirty="0" smtClean="0"/>
                    <a:t>-10</a:t>
                  </a:r>
                  <a:r>
                    <a:rPr lang="it-IT" sz="1400" dirty="0" smtClean="0"/>
                    <a:t> s)</a:t>
                  </a:r>
                  <a:endParaRPr lang="it-IT" sz="1400" dirty="0"/>
                </a:p>
              </p:txBody>
            </p:sp>
          </p:grpSp>
          <p:cxnSp>
            <p:nvCxnSpPr>
              <p:cNvPr id="80" name="Connettore 2 79"/>
              <p:cNvCxnSpPr/>
              <p:nvPr/>
            </p:nvCxnSpPr>
            <p:spPr>
              <a:xfrm>
                <a:off x="2051720" y="3939902"/>
                <a:ext cx="1008112" cy="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CasellaDiTesto 80"/>
              <p:cNvSpPr txBox="1"/>
              <p:nvPr/>
            </p:nvSpPr>
            <p:spPr>
              <a:xfrm>
                <a:off x="2464099" y="3870390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 smtClean="0">
                    <a:solidFill>
                      <a:srgbClr val="FF0000"/>
                    </a:solidFill>
                  </a:rPr>
                  <a:t>v</a:t>
                </a:r>
                <a:endParaRPr lang="it-IT" sz="1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9" name="Arco 18"/>
            <p:cNvSpPr/>
            <p:nvPr/>
          </p:nvSpPr>
          <p:spPr>
            <a:xfrm>
              <a:off x="-1404664" y="627534"/>
              <a:ext cx="5760000" cy="5760000"/>
            </a:xfrm>
            <a:prstGeom prst="arc">
              <a:avLst>
                <a:gd name="adj1" fmla="val 10833713"/>
                <a:gd name="adj2" fmla="val 21524553"/>
              </a:avLst>
            </a:prstGeom>
            <a:ln w="12700">
              <a:solidFill>
                <a:schemeClr val="tx1"/>
              </a:solidFill>
              <a:prstDash val="sysDot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2" name="Rettangolo 31"/>
          <p:cNvSpPr/>
          <p:nvPr/>
        </p:nvSpPr>
        <p:spPr>
          <a:xfrm>
            <a:off x="5796136" y="2355726"/>
            <a:ext cx="25351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/>
              <a:t>(unità </a:t>
            </a:r>
            <a:r>
              <a:rPr lang="it-IT" sz="1400" dirty="0"/>
              <a:t>x = </a:t>
            </a:r>
            <a:r>
              <a:rPr lang="it-IT" sz="1400" dirty="0" smtClean="0"/>
              <a:t>1 cm  </a:t>
            </a:r>
            <a:r>
              <a:rPr lang="it-IT" sz="1400" dirty="0"/>
              <a:t>; unità t= 10</a:t>
            </a:r>
            <a:r>
              <a:rPr lang="it-IT" sz="1400" baseline="30000" dirty="0"/>
              <a:t>-10</a:t>
            </a:r>
            <a:r>
              <a:rPr lang="it-IT" sz="1400" dirty="0"/>
              <a:t> </a:t>
            </a:r>
            <a:r>
              <a:rPr lang="it-IT" sz="1400" dirty="0" smtClean="0"/>
              <a:t>s)</a:t>
            </a:r>
            <a:endParaRPr lang="it-IT" sz="1400" dirty="0"/>
          </a:p>
        </p:txBody>
      </p:sp>
      <p:grpSp>
        <p:nvGrpSpPr>
          <p:cNvPr id="35" name="Gruppo 34"/>
          <p:cNvGrpSpPr/>
          <p:nvPr/>
        </p:nvGrpSpPr>
        <p:grpSpPr>
          <a:xfrm>
            <a:off x="1488288" y="1987937"/>
            <a:ext cx="1206019" cy="2502045"/>
            <a:chOff x="1488288" y="1987937"/>
            <a:chExt cx="1206019" cy="2502045"/>
          </a:xfrm>
        </p:grpSpPr>
        <p:cxnSp>
          <p:nvCxnSpPr>
            <p:cNvPr id="34" name="Connettore 2 33"/>
            <p:cNvCxnSpPr/>
            <p:nvPr/>
          </p:nvCxnSpPr>
          <p:spPr>
            <a:xfrm flipV="1">
              <a:off x="1488288" y="1987937"/>
              <a:ext cx="1206019" cy="2502045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CasellaDiTesto 93"/>
            <p:cNvSpPr txBox="1"/>
            <p:nvPr/>
          </p:nvSpPr>
          <p:spPr>
            <a:xfrm>
              <a:off x="1763688" y="2931790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/>
                <a:t>r</a:t>
              </a:r>
              <a:r>
                <a:rPr lang="it-IT" sz="1400" dirty="0" smtClean="0"/>
                <a:t>(2)</a:t>
              </a:r>
              <a:endParaRPr lang="it-IT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39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66294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+mn-lt"/>
                <a:ea typeface="Gungsuh" pitchFamily="18" charset="-127"/>
              </a:rPr>
              <a:t>Nozioni preliminari:  la polarizzazione della luce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442392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3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-36512" y="4890194"/>
            <a:ext cx="3744416" cy="273844"/>
          </a:xfrm>
        </p:spPr>
        <p:txBody>
          <a:bodyPr/>
          <a:lstStyle/>
          <a:p>
            <a:pPr algn="l"/>
            <a:r>
              <a:rPr lang="it-IT" sz="9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9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215" y="1"/>
            <a:ext cx="1615210" cy="91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48259" y="1744186"/>
            <a:ext cx="647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La polarizzazione della luce:</a:t>
            </a:r>
          </a:p>
          <a:p>
            <a:r>
              <a:rPr lang="it-IT" sz="1600" dirty="0" smtClean="0"/>
              <a:t>La polarizzazione della luce è la direzione di oscillazione del campo Elettrico. </a:t>
            </a:r>
          </a:p>
          <a:p>
            <a:r>
              <a:rPr lang="it-IT" sz="1600" dirty="0" smtClean="0"/>
              <a:t>Se questa direzione è costante nel tempo il raggio di luce si dice polarizzato linearmente. E’ il caso che considereremo.</a:t>
            </a:r>
          </a:p>
          <a:p>
            <a:r>
              <a:rPr lang="it-IT" sz="1600" dirty="0" smtClean="0"/>
              <a:t>La direzione di polarizzazione si chiama «asse di polarizzazione» lo chiameremo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F</a:t>
            </a:r>
            <a:r>
              <a:rPr lang="it-IT" sz="1600" dirty="0" smtClean="0"/>
              <a:t> </a:t>
            </a:r>
            <a:endParaRPr lang="it-IT" sz="1600" dirty="0"/>
          </a:p>
        </p:txBody>
      </p:sp>
      <p:sp>
        <p:nvSpPr>
          <p:cNvPr id="24" name="Rectangle 23"/>
          <p:cNvSpPr/>
          <p:nvPr/>
        </p:nvSpPr>
        <p:spPr>
          <a:xfrm>
            <a:off x="148258" y="3579862"/>
            <a:ext cx="33436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Esempio: il campo Elettrico oscilla lungo la direzione </a:t>
            </a:r>
            <a:r>
              <a:rPr lang="it-IT" sz="1600" b="1" dirty="0" smtClean="0"/>
              <a:t>y, </a:t>
            </a:r>
            <a:r>
              <a:rPr lang="it-IT" sz="1600" dirty="0" smtClean="0"/>
              <a:t>la luce (il fotone)  quindi ha polarizzazione 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F</a:t>
            </a:r>
            <a:r>
              <a:rPr lang="it-IT" sz="1600" b="1" baseline="-25000" dirty="0" smtClean="0"/>
              <a:t> </a:t>
            </a:r>
            <a:r>
              <a:rPr lang="it-IT" sz="1600" dirty="0" smtClean="0"/>
              <a:t>= </a:t>
            </a:r>
            <a:r>
              <a:rPr lang="it-IT" sz="1600" b="1" dirty="0" smtClean="0"/>
              <a:t>y.</a:t>
            </a:r>
            <a:r>
              <a:rPr lang="it-IT" sz="1600" dirty="0" smtClean="0"/>
              <a:t> </a:t>
            </a:r>
            <a:endParaRPr lang="it-IT" sz="1600" dirty="0"/>
          </a:p>
        </p:txBody>
      </p:sp>
      <p:sp>
        <p:nvSpPr>
          <p:cNvPr id="25" name="Rectangle 24"/>
          <p:cNvSpPr/>
          <p:nvPr/>
        </p:nvSpPr>
        <p:spPr>
          <a:xfrm>
            <a:off x="121038" y="616324"/>
            <a:ext cx="6215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La luce (composta da fotoni) può essere descritta come la propagazione di un’onda, il campo elettromagnetico.</a:t>
            </a:r>
          </a:p>
          <a:p>
            <a:r>
              <a:rPr lang="it-IT" sz="1600" dirty="0" smtClean="0"/>
              <a:t>La grandezza che «oscilla», in un’onda e.m., è il campo elettrico </a:t>
            </a:r>
            <a:r>
              <a:rPr lang="it-IT" sz="1600" b="1" dirty="0" smtClean="0"/>
              <a:t>E</a:t>
            </a:r>
            <a:r>
              <a:rPr lang="it-IT" sz="1600" dirty="0" smtClean="0"/>
              <a:t> (oscilla anche il campo magnetico B, ma ora non ci interessa).</a:t>
            </a:r>
            <a:endParaRPr lang="it-IT" sz="1600" dirty="0"/>
          </a:p>
        </p:txBody>
      </p:sp>
      <p:grpSp>
        <p:nvGrpSpPr>
          <p:cNvPr id="13" name="Gruppo 12"/>
          <p:cNvGrpSpPr/>
          <p:nvPr/>
        </p:nvGrpSpPr>
        <p:grpSpPr>
          <a:xfrm>
            <a:off x="3329034" y="3003798"/>
            <a:ext cx="3691238" cy="2056548"/>
            <a:chOff x="5082246" y="2565566"/>
            <a:chExt cx="3691238" cy="2056548"/>
          </a:xfrm>
        </p:grpSpPr>
        <p:grpSp>
          <p:nvGrpSpPr>
            <p:cNvPr id="12" name="Gruppo 11"/>
            <p:cNvGrpSpPr/>
            <p:nvPr/>
          </p:nvGrpSpPr>
          <p:grpSpPr>
            <a:xfrm>
              <a:off x="5082246" y="2565566"/>
              <a:ext cx="3691238" cy="2056548"/>
              <a:chOff x="5082246" y="2565566"/>
              <a:chExt cx="3691238" cy="2056548"/>
            </a:xfrm>
          </p:grpSpPr>
          <p:grpSp>
            <p:nvGrpSpPr>
              <p:cNvPr id="75778" name="Group 2"/>
              <p:cNvGrpSpPr>
                <a:grpSpLocks noChangeAspect="1"/>
              </p:cNvGrpSpPr>
              <p:nvPr/>
            </p:nvGrpSpPr>
            <p:grpSpPr bwMode="auto">
              <a:xfrm>
                <a:off x="5082246" y="2565566"/>
                <a:ext cx="3691238" cy="2056548"/>
                <a:chOff x="2488" y="3558"/>
                <a:chExt cx="4152" cy="2286"/>
              </a:xfrm>
            </p:grpSpPr>
            <p:sp>
              <p:nvSpPr>
                <p:cNvPr id="7578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774" y="3558"/>
                  <a:ext cx="325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30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1200" b="1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mbria" charset="0"/>
                      <a:ea typeface="ÇlÇr ñæí©" charset="-128"/>
                    </a:rPr>
                    <a:t>y</a:t>
                  </a:r>
                </a:p>
              </p:txBody>
            </p:sp>
            <p:sp>
              <p:nvSpPr>
                <p:cNvPr id="7578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773" y="5282"/>
                  <a:ext cx="307" cy="3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30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1200" b="1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mbria" charset="0"/>
                      <a:ea typeface="ÇlÇr ñæí©" charset="-128"/>
                    </a:rPr>
                    <a:t>z</a:t>
                  </a:r>
                </a:p>
              </p:txBody>
            </p:sp>
            <p:grpSp>
              <p:nvGrpSpPr>
                <p:cNvPr id="75782" name="Group 6"/>
                <p:cNvGrpSpPr>
                  <a:grpSpLocks/>
                </p:cNvGrpSpPr>
                <p:nvPr/>
              </p:nvGrpSpPr>
              <p:grpSpPr bwMode="auto">
                <a:xfrm>
                  <a:off x="2488" y="3685"/>
                  <a:ext cx="4152" cy="2159"/>
                  <a:chOff x="2488" y="3812"/>
                  <a:chExt cx="4152" cy="2160"/>
                </a:xfrm>
              </p:grpSpPr>
              <p:pic>
                <p:nvPicPr>
                  <p:cNvPr id="75783" name="Picture 7" descr="onda origin 2"/>
                  <p:cNvPicPr>
                    <a:picLocks noChangeAspect="1" noChangeArrowheads="1"/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 rot="645395">
                    <a:off x="2526" y="4498"/>
                    <a:ext cx="4114" cy="127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grpSp>
                <p:nvGrpSpPr>
                  <p:cNvPr id="75784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488" y="3812"/>
                    <a:ext cx="4115" cy="2160"/>
                    <a:chOff x="3517" y="4320"/>
                    <a:chExt cx="4114" cy="2160"/>
                  </a:xfrm>
                </p:grpSpPr>
                <p:sp>
                  <p:nvSpPr>
                    <p:cNvPr id="75785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02" y="4320"/>
                      <a:ext cx="0" cy="216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 dirty="0"/>
                    </a:p>
                  </p:txBody>
                </p:sp>
                <p:sp>
                  <p:nvSpPr>
                    <p:cNvPr id="75786" name="Line 1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62" y="5098"/>
                      <a:ext cx="1543" cy="88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 dirty="0"/>
                    </a:p>
                  </p:txBody>
                </p:sp>
                <p:sp>
                  <p:nvSpPr>
                    <p:cNvPr id="75787" name="Line 11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517" y="5210"/>
                      <a:ext cx="4114" cy="76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 dirty="0"/>
                    </a:p>
                  </p:txBody>
                </p:sp>
              </p:grpSp>
              <p:sp>
                <p:nvSpPr>
                  <p:cNvPr id="75788" name="Line 1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867" y="4621"/>
                    <a:ext cx="13" cy="52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 dirty="0"/>
                  </a:p>
                </p:txBody>
              </p:sp>
            </p:grpSp>
            <p:sp>
              <p:nvSpPr>
                <p:cNvPr id="7578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587" y="4606"/>
                  <a:ext cx="405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30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1200" b="1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mbria" charset="0"/>
                      <a:ea typeface="ÇlÇr ñæí©" charset="-128"/>
                    </a:rPr>
                    <a:t>E</a:t>
                  </a:r>
                </a:p>
              </p:txBody>
            </p:sp>
            <p:sp>
              <p:nvSpPr>
                <p:cNvPr id="7579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217" y="5337"/>
                  <a:ext cx="256" cy="28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sz="1200" b="1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mbria" charset="0"/>
                      <a:ea typeface="ÇlÇr ñæí©" charset="-128"/>
                    </a:rPr>
                    <a:t>x</a:t>
                  </a:r>
                </a:p>
              </p:txBody>
            </p:sp>
          </p:grpSp>
          <p:cxnSp>
            <p:nvCxnSpPr>
              <p:cNvPr id="4" name="Connettore 2 3"/>
              <p:cNvCxnSpPr/>
              <p:nvPr/>
            </p:nvCxnSpPr>
            <p:spPr>
              <a:xfrm>
                <a:off x="6296268" y="3704663"/>
                <a:ext cx="0" cy="541126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6265203" y="3791165"/>
              <a:ext cx="360056" cy="43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-128"/>
                </a:rPr>
                <a:t>E</a:t>
              </a:r>
            </a:p>
          </p:txBody>
        </p:sp>
      </p:grpSp>
      <p:sp>
        <p:nvSpPr>
          <p:cNvPr id="3" name="CasellaDiTesto 2"/>
          <p:cNvSpPr txBox="1"/>
          <p:nvPr/>
        </p:nvSpPr>
        <p:spPr>
          <a:xfrm>
            <a:off x="6685995" y="113159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Nota</a:t>
            </a:r>
            <a:r>
              <a:rPr lang="it-IT" sz="1400" dirty="0" smtClean="0"/>
              <a:t>: perché E è perpendicolare al moto?</a:t>
            </a:r>
            <a:endParaRPr lang="it-IT" sz="1400" dirty="0"/>
          </a:p>
        </p:txBody>
      </p:sp>
      <p:sp>
        <p:nvSpPr>
          <p:cNvPr id="5" name="Avanti o successivo 4">
            <a:hlinkClick r:id="" action="ppaction://hlinkshowjump?jump=nextslide" highlightClick="1"/>
          </p:cNvPr>
          <p:cNvSpPr/>
          <p:nvPr/>
        </p:nvSpPr>
        <p:spPr>
          <a:xfrm>
            <a:off x="8604448" y="1347614"/>
            <a:ext cx="288032" cy="250328"/>
          </a:xfrm>
          <a:prstGeom prst="actionButtonForwardNext">
            <a:avLst/>
          </a:prstGeom>
          <a:solidFill>
            <a:srgbClr val="C0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66294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+mn-lt"/>
                <a:ea typeface="Gungsuh" pitchFamily="18" charset="-127"/>
              </a:rPr>
              <a:t>Il polarizzatore - 1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76456" y="4803998"/>
            <a:ext cx="370384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4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76200" y="51435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Un </a:t>
            </a:r>
            <a:r>
              <a:rPr lang="it-IT" sz="1600" b="1" dirty="0" smtClean="0"/>
              <a:t>polarizzatore</a:t>
            </a:r>
            <a:r>
              <a:rPr lang="it-IT" sz="1600" dirty="0" smtClean="0"/>
              <a:t> è un elemento fisico, caratterizzato da una </a:t>
            </a:r>
            <a:r>
              <a:rPr lang="it-IT" sz="1600" b="1" dirty="0" smtClean="0"/>
              <a:t>direzione particolare</a:t>
            </a:r>
            <a:r>
              <a:rPr lang="it-IT" sz="1600" dirty="0" smtClean="0"/>
              <a:t>, la direzione del polarizzatore </a:t>
            </a:r>
            <a:r>
              <a:rPr lang="it-IT" sz="1600" b="1" dirty="0" err="1" smtClean="0"/>
              <a:t>e</a:t>
            </a:r>
            <a:r>
              <a:rPr lang="it-IT" sz="1600" b="1" baseline="-25000" dirty="0" err="1"/>
              <a:t>P</a:t>
            </a:r>
            <a:r>
              <a:rPr lang="it-IT" sz="1600" dirty="0" smtClean="0"/>
              <a:t>, che </a:t>
            </a:r>
            <a:r>
              <a:rPr lang="it-IT" sz="1600" b="1" dirty="0" smtClean="0"/>
              <a:t>seleziona la luce che incide su di esso, facendola passare tutta, nulla, o una parte.</a:t>
            </a:r>
            <a:endParaRPr lang="it-IT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76200" y="1419622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Se il polarizzatore 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P</a:t>
            </a:r>
            <a:r>
              <a:rPr lang="it-IT" sz="1600" dirty="0" smtClean="0"/>
              <a:t> viene investito da luce polarizzata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F</a:t>
            </a:r>
            <a:r>
              <a:rPr lang="it-IT" sz="1600" b="1" baseline="-25000" dirty="0" smtClean="0"/>
              <a:t> </a:t>
            </a:r>
            <a:r>
              <a:rPr lang="it-IT" sz="1600" dirty="0" smtClean="0"/>
              <a:t>, ho due casi limite: </a:t>
            </a:r>
            <a:endParaRPr lang="it-IT" sz="1600" dirty="0"/>
          </a:p>
        </p:txBody>
      </p:sp>
      <p:sp>
        <p:nvSpPr>
          <p:cNvPr id="45" name="Rectangle 44"/>
          <p:cNvSpPr/>
          <p:nvPr/>
        </p:nvSpPr>
        <p:spPr>
          <a:xfrm>
            <a:off x="251520" y="1923678"/>
            <a:ext cx="2542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/>
              <a:t>e</a:t>
            </a:r>
            <a:r>
              <a:rPr lang="it-IT" b="1" baseline="-25000" dirty="0" err="1"/>
              <a:t>P</a:t>
            </a:r>
            <a:r>
              <a:rPr lang="it-IT" b="1" dirty="0" smtClean="0"/>
              <a:t>=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F</a:t>
            </a:r>
            <a:r>
              <a:rPr lang="it-IT" b="1" baseline="-25000" dirty="0" smtClean="0"/>
              <a:t>     </a:t>
            </a:r>
            <a:r>
              <a:rPr lang="it-IT" dirty="0" smtClean="0">
                <a:sym typeface="Symbol"/>
              </a:rPr>
              <a:t></a:t>
            </a:r>
            <a:r>
              <a:rPr lang="it-IT" dirty="0" smtClean="0"/>
              <a:t>   la luce passa </a:t>
            </a:r>
            <a:endParaRPr lang="it-IT" dirty="0"/>
          </a:p>
        </p:txBody>
      </p:sp>
      <p:sp>
        <p:nvSpPr>
          <p:cNvPr id="47" name="Rectangle 46"/>
          <p:cNvSpPr/>
          <p:nvPr/>
        </p:nvSpPr>
        <p:spPr>
          <a:xfrm>
            <a:off x="3420794" y="1923678"/>
            <a:ext cx="3033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/>
              <a:t>e</a:t>
            </a:r>
            <a:r>
              <a:rPr lang="it-IT" b="1" baseline="-25000" dirty="0" err="1"/>
              <a:t>P</a:t>
            </a:r>
            <a:r>
              <a:rPr lang="it-IT" b="1" baseline="-25000" dirty="0" smtClean="0"/>
              <a:t> </a:t>
            </a:r>
            <a:r>
              <a:rPr lang="it-IT" dirty="0" smtClean="0">
                <a:sym typeface="Symbol"/>
              </a:rPr>
              <a:t></a:t>
            </a:r>
            <a:r>
              <a:rPr lang="it-IT" b="1" dirty="0" smtClean="0"/>
              <a:t>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F</a:t>
            </a:r>
            <a:r>
              <a:rPr lang="it-IT" b="1" baseline="-25000" dirty="0" smtClean="0"/>
              <a:t>     </a:t>
            </a:r>
            <a:r>
              <a:rPr lang="it-IT" dirty="0" smtClean="0">
                <a:sym typeface="Symbol"/>
              </a:rPr>
              <a:t></a:t>
            </a:r>
            <a:r>
              <a:rPr lang="it-IT" dirty="0" smtClean="0"/>
              <a:t>   la luce non passa </a:t>
            </a:r>
            <a:endParaRPr lang="it-IT" dirty="0"/>
          </a:p>
        </p:txBody>
      </p:sp>
      <p:sp>
        <p:nvSpPr>
          <p:cNvPr id="48" name="TextBox 47"/>
          <p:cNvSpPr txBox="1"/>
          <p:nvPr/>
        </p:nvSpPr>
        <p:spPr>
          <a:xfrm>
            <a:off x="990599" y="3984957"/>
            <a:ext cx="91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E</a:t>
            </a:r>
            <a:r>
              <a:rPr lang="it-IT" b="1" baseline="-25000" dirty="0" smtClean="0"/>
              <a:t>out</a:t>
            </a:r>
            <a:r>
              <a:rPr lang="it-IT" b="1" dirty="0" smtClean="0"/>
              <a:t>= E</a:t>
            </a:r>
            <a:r>
              <a:rPr lang="it-IT" b="1" baseline="-25000" dirty="0" smtClean="0"/>
              <a:t>in</a:t>
            </a:r>
            <a:endParaRPr lang="it-IT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716016" y="403593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E</a:t>
            </a:r>
            <a:r>
              <a:rPr lang="it-IT" b="1" baseline="-25000" dirty="0" smtClean="0"/>
              <a:t>out</a:t>
            </a:r>
            <a:r>
              <a:rPr lang="it-IT" b="1" dirty="0" smtClean="0"/>
              <a:t>= 0</a:t>
            </a:r>
            <a:endParaRPr lang="it-IT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7734"/>
            <a:ext cx="2736304" cy="139618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463" y="2427734"/>
            <a:ext cx="2665864" cy="155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920" y="611052"/>
            <a:ext cx="1180336" cy="1518815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66294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>
                <a:ea typeface="Gungsuh" pitchFamily="18" charset="-127"/>
              </a:rPr>
              <a:t>Il polarizzatore </a:t>
            </a:r>
            <a:r>
              <a:rPr lang="it-IT" sz="2000" b="1" dirty="0" smtClean="0">
                <a:ea typeface="Gungsuh" pitchFamily="18" charset="-127"/>
              </a:rPr>
              <a:t>– Tanti fotoni/1 fotone</a:t>
            </a:r>
            <a:endParaRPr lang="it-IT" sz="24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442392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5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514350"/>
            <a:ext cx="5940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Nel caso in cui </a:t>
            </a:r>
            <a:r>
              <a:rPr lang="it-IT" sz="1600" b="1" dirty="0" smtClean="0"/>
              <a:t>il polarizzatore faccia un angolo θ con la polarizzazione del campo elettrico</a:t>
            </a:r>
            <a:r>
              <a:rPr lang="it-IT" sz="1600" dirty="0" smtClean="0"/>
              <a:t> passerà solo una parte della luce:</a:t>
            </a:r>
          </a:p>
          <a:p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out</a:t>
            </a:r>
            <a:r>
              <a:rPr lang="it-IT" sz="1600" b="1" baseline="-25000" dirty="0" smtClean="0"/>
              <a:t> </a:t>
            </a:r>
            <a:r>
              <a:rPr lang="it-IT" sz="1600" b="1" dirty="0" smtClean="0"/>
              <a:t>= E</a:t>
            </a:r>
            <a:r>
              <a:rPr lang="it-IT" sz="1600" b="1" baseline="-25000" dirty="0" smtClean="0"/>
              <a:t>in </a:t>
            </a:r>
            <a:r>
              <a:rPr lang="it-IT" sz="1600" b="1" dirty="0" smtClean="0"/>
              <a:t>cos θ    </a:t>
            </a:r>
            <a:r>
              <a:rPr lang="it-IT" sz="1600" dirty="0" smtClean="0"/>
              <a:t>e  </a:t>
            </a:r>
            <a:r>
              <a:rPr lang="it-IT" sz="1600" b="1" dirty="0" smtClean="0"/>
              <a:t>I</a:t>
            </a:r>
            <a:r>
              <a:rPr lang="it-IT" sz="1600" b="1" baseline="-25000" dirty="0" smtClean="0"/>
              <a:t>out </a:t>
            </a:r>
            <a:r>
              <a:rPr lang="it-IT" sz="1600" b="1" dirty="0" smtClean="0"/>
              <a:t>= I</a:t>
            </a:r>
            <a:r>
              <a:rPr lang="it-IT" sz="1600" b="1" baseline="-25000" dirty="0" smtClean="0"/>
              <a:t>in </a:t>
            </a:r>
            <a:r>
              <a:rPr lang="it-IT" sz="1600" b="1" dirty="0" smtClean="0"/>
              <a:t>cos</a:t>
            </a:r>
            <a:r>
              <a:rPr lang="it-IT" sz="1600" b="1" baseline="30000" dirty="0" smtClean="0"/>
              <a:t>2</a:t>
            </a:r>
            <a:r>
              <a:rPr lang="it-IT" sz="1600" b="1" dirty="0" smtClean="0"/>
              <a:t> θ </a:t>
            </a:r>
            <a:endParaRPr lang="it-IT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0" y="1491630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Supponiamo di </a:t>
            </a:r>
            <a:r>
              <a:rPr lang="it-IT" sz="1600" b="1" dirty="0" smtClean="0"/>
              <a:t>inviare molta luce (tanti fotoni) </a:t>
            </a:r>
            <a:r>
              <a:rPr lang="it-IT" sz="1600" dirty="0" smtClean="0"/>
              <a:t>al polarizzatore e consideriamo tre casi particolari: </a:t>
            </a:r>
            <a:endParaRPr lang="it-IT" sz="1600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749527"/>
              </p:ext>
            </p:extLst>
          </p:nvPr>
        </p:nvGraphicFramePr>
        <p:xfrm>
          <a:off x="-185192" y="2217294"/>
          <a:ext cx="66294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8" name="Document" r:id="rId6" imgW="6629400" imgH="1231900" progId="Word.Document.12">
                  <p:link updateAutomatic="1"/>
                </p:oleObj>
              </mc:Choice>
              <mc:Fallback>
                <p:oleObj name="Document" r:id="rId6" imgW="6629400" imgH="1231900" progId="Word.Documen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5192" y="2217294"/>
                        <a:ext cx="66294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3507854"/>
            <a:ext cx="6674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Quindi se mandiamo </a:t>
            </a:r>
            <a:r>
              <a:rPr lang="it-IT" sz="1600" b="1" dirty="0" smtClean="0"/>
              <a:t>tanti fotoni e la polarizzazione è 45° ne passano la metà</a:t>
            </a:r>
            <a:endParaRPr lang="it-IT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0" y="4019550"/>
            <a:ext cx="7308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Ora se la luce è “tanta”, cioè ho tanti fotoni, l’intensità in uscita è semplicemente la metà di quella in ingresso, </a:t>
            </a:r>
            <a:r>
              <a:rPr lang="it-IT" sz="1600" b="1" dirty="0" smtClean="0"/>
              <a:t>ma se ho un solo fotone per volta, </a:t>
            </a:r>
            <a:r>
              <a:rPr lang="it-IT" sz="1600" b="1" u="sng" dirty="0" smtClean="0"/>
              <a:t>non può</a:t>
            </a:r>
            <a:r>
              <a:rPr lang="it-IT" sz="1600" b="1" dirty="0" smtClean="0"/>
              <a:t> passare ½  fotone</a:t>
            </a:r>
            <a:r>
              <a:rPr lang="it-IT" sz="1600" dirty="0" smtClean="0"/>
              <a:t>!!  </a:t>
            </a:r>
            <a:r>
              <a:rPr lang="it-IT" sz="1600" b="1" dirty="0" smtClean="0"/>
              <a:t>E allora?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83820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L’interpretazione ortodossa della MQ (Copenhagen)</a:t>
            </a: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532440" y="4803998"/>
            <a:ext cx="514400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6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51435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Quello che succede, e la relativa “spiegazione” è data dall’interpretazione ortodossa della meccanica quantistica </a:t>
            </a:r>
            <a:endParaRPr lang="it-IT" sz="1600" dirty="0"/>
          </a:p>
        </p:txBody>
      </p:sp>
      <p:sp>
        <p:nvSpPr>
          <p:cNvPr id="13" name="Rectangle 12"/>
          <p:cNvSpPr/>
          <p:nvPr/>
        </p:nvSpPr>
        <p:spPr>
          <a:xfrm>
            <a:off x="152400" y="1116937"/>
            <a:ext cx="6477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it-IT" sz="1600" dirty="0" smtClean="0"/>
              <a:t>Ogni dispositivo di misura può dare solo alcuni risultati predeterminati (</a:t>
            </a:r>
            <a:r>
              <a:rPr lang="it-IT" sz="1600" u="sng" dirty="0" smtClean="0"/>
              <a:t>autovalori</a:t>
            </a:r>
            <a:r>
              <a:rPr lang="it-IT" sz="1600" dirty="0" smtClean="0"/>
              <a:t>). Se l’oggetto è «semplice», allora è facile:</a:t>
            </a:r>
          </a:p>
          <a:p>
            <a:pPr lvl="0"/>
            <a:endParaRPr lang="it-IT" sz="1600" dirty="0" smtClean="0"/>
          </a:p>
          <a:p>
            <a:pPr lvl="0" algn="ctr"/>
            <a:r>
              <a:rPr lang="it-IT" sz="1600" dirty="0" smtClean="0"/>
              <a:t>Nel caso di un fotone e del polarizzatore si hanno due soli risultati possibili:</a:t>
            </a:r>
          </a:p>
          <a:p>
            <a:pPr lvl="0" algn="ctr"/>
            <a:endParaRPr lang="it-IT" sz="1600" dirty="0"/>
          </a:p>
          <a:p>
            <a:r>
              <a:rPr lang="it-IT" sz="1600" b="1" dirty="0" smtClean="0"/>
              <a:t>             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P</a:t>
            </a:r>
            <a:r>
              <a:rPr lang="it-IT" sz="1600" b="1" dirty="0"/>
              <a:t>=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F</a:t>
            </a:r>
            <a:r>
              <a:rPr lang="it-IT" sz="1600" b="1" baseline="-25000" dirty="0" smtClean="0"/>
              <a:t>                                                                                        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P</a:t>
            </a:r>
            <a:r>
              <a:rPr lang="it-IT" sz="1600" b="1" dirty="0" smtClean="0">
                <a:sym typeface="Symbol"/>
              </a:rPr>
              <a:t></a:t>
            </a:r>
            <a:r>
              <a:rPr lang="it-IT" sz="1600" b="1" dirty="0" smtClean="0"/>
              <a:t> </a:t>
            </a:r>
            <a:r>
              <a:rPr lang="it-IT" sz="1600" b="1" dirty="0" err="1"/>
              <a:t>e</a:t>
            </a:r>
            <a:r>
              <a:rPr lang="it-IT" sz="1600" b="1" baseline="-25000" dirty="0" err="1"/>
              <a:t>F</a:t>
            </a:r>
            <a:endParaRPr lang="it-IT" sz="1600" dirty="0"/>
          </a:p>
          <a:p>
            <a:pPr lvl="0"/>
            <a:endParaRPr lang="it-IT" sz="1600" dirty="0" smtClean="0"/>
          </a:p>
          <a:p>
            <a:pPr lvl="0" algn="ctr"/>
            <a:endParaRPr lang="it-IT" sz="1600" dirty="0" smtClean="0"/>
          </a:p>
          <a:p>
            <a:pPr lvl="0" algn="ctr"/>
            <a:endParaRPr lang="it-IT" sz="1600" dirty="0" smtClean="0"/>
          </a:p>
          <a:p>
            <a:pPr lvl="0"/>
            <a:r>
              <a:rPr lang="it-IT" sz="1600" dirty="0" smtClean="0"/>
              <a:t>      </a:t>
            </a:r>
            <a:r>
              <a:rPr lang="it-IT" sz="1600" b="1" dirty="0" smtClean="0"/>
              <a:t>1. il fotone </a:t>
            </a:r>
            <a:r>
              <a:rPr lang="it-IT" sz="1600" b="1" dirty="0" smtClean="0">
                <a:solidFill>
                  <a:srgbClr val="009900"/>
                </a:solidFill>
              </a:rPr>
              <a:t>passa</a:t>
            </a:r>
            <a:r>
              <a:rPr lang="it-IT" sz="1600" b="1" dirty="0" smtClean="0"/>
              <a:t>                                 2. il fotone </a:t>
            </a:r>
            <a:r>
              <a:rPr lang="it-IT" sz="1600" b="1" dirty="0" smtClean="0">
                <a:solidFill>
                  <a:srgbClr val="FF0000"/>
                </a:solidFill>
              </a:rPr>
              <a:t>non passa</a:t>
            </a:r>
          </a:p>
          <a:p>
            <a:endParaRPr lang="it-IT" dirty="0"/>
          </a:p>
        </p:txBody>
      </p:sp>
      <p:sp>
        <p:nvSpPr>
          <p:cNvPr id="14" name="Rectangle 13"/>
          <p:cNvSpPr/>
          <p:nvPr/>
        </p:nvSpPr>
        <p:spPr>
          <a:xfrm>
            <a:off x="136630" y="4083918"/>
            <a:ext cx="647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Ad ognuno dei due risultati possibili  (passa; non passa) corrisponde </a:t>
            </a:r>
            <a:r>
              <a:rPr lang="it-IT" sz="1600" b="1" dirty="0" smtClean="0"/>
              <a:t>un </a:t>
            </a:r>
            <a:r>
              <a:rPr lang="it-IT" sz="1600" b="1" u="sng" dirty="0" smtClean="0"/>
              <a:t>autostato</a:t>
            </a:r>
            <a:r>
              <a:rPr lang="it-IT" sz="1600" b="1" dirty="0" smtClean="0"/>
              <a:t>  </a:t>
            </a:r>
            <a:r>
              <a:rPr lang="it-IT" sz="1600" dirty="0" smtClean="0"/>
              <a:t>del sistema fisico da esaminare. </a:t>
            </a:r>
            <a:endParaRPr lang="it-IT" sz="1600" dirty="0"/>
          </a:p>
        </p:txBody>
      </p:sp>
      <p:grpSp>
        <p:nvGrpSpPr>
          <p:cNvPr id="16" name="Gruppo 15"/>
          <p:cNvGrpSpPr/>
          <p:nvPr/>
        </p:nvGrpSpPr>
        <p:grpSpPr>
          <a:xfrm>
            <a:off x="2185828" y="3147814"/>
            <a:ext cx="883912" cy="576064"/>
            <a:chOff x="2627784" y="2271214"/>
            <a:chExt cx="883912" cy="576064"/>
          </a:xfrm>
        </p:grpSpPr>
        <p:sp>
          <p:nvSpPr>
            <p:cNvPr id="5" name="Parallelogramma 4"/>
            <p:cNvSpPr/>
            <p:nvPr/>
          </p:nvSpPr>
          <p:spPr>
            <a:xfrm rot="16200000" flipV="1">
              <a:off x="2863624" y="2343222"/>
              <a:ext cx="576064" cy="432048"/>
            </a:xfrm>
            <a:prstGeom prst="parallelogram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2 10"/>
            <p:cNvCxnSpPr/>
            <p:nvPr/>
          </p:nvCxnSpPr>
          <p:spPr>
            <a:xfrm>
              <a:off x="2627784" y="2593574"/>
              <a:ext cx="30784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2 14"/>
            <p:cNvCxnSpPr/>
            <p:nvPr/>
          </p:nvCxnSpPr>
          <p:spPr>
            <a:xfrm>
              <a:off x="3203848" y="2593574"/>
              <a:ext cx="30784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o 16"/>
          <p:cNvGrpSpPr/>
          <p:nvPr/>
        </p:nvGrpSpPr>
        <p:grpSpPr>
          <a:xfrm>
            <a:off x="5440348" y="3219821"/>
            <a:ext cx="739896" cy="576064"/>
            <a:chOff x="2627784" y="2271214"/>
            <a:chExt cx="739896" cy="576064"/>
          </a:xfrm>
        </p:grpSpPr>
        <p:sp>
          <p:nvSpPr>
            <p:cNvPr id="18" name="Parallelogramma 17"/>
            <p:cNvSpPr/>
            <p:nvPr/>
          </p:nvSpPr>
          <p:spPr>
            <a:xfrm rot="16200000" flipV="1">
              <a:off x="2863624" y="2343222"/>
              <a:ext cx="576064" cy="432048"/>
            </a:xfrm>
            <a:prstGeom prst="parallelogram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Connettore 2 18"/>
            <p:cNvCxnSpPr/>
            <p:nvPr/>
          </p:nvCxnSpPr>
          <p:spPr>
            <a:xfrm>
              <a:off x="2627784" y="2571751"/>
              <a:ext cx="30784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o 46"/>
          <p:cNvGrpSpPr/>
          <p:nvPr/>
        </p:nvGrpSpPr>
        <p:grpSpPr>
          <a:xfrm>
            <a:off x="4745844" y="2225925"/>
            <a:ext cx="1542310" cy="576064"/>
            <a:chOff x="4847232" y="2321810"/>
            <a:chExt cx="1542310" cy="576064"/>
          </a:xfrm>
        </p:grpSpPr>
        <p:grpSp>
          <p:nvGrpSpPr>
            <p:cNvPr id="27" name="Gruppo 26"/>
            <p:cNvGrpSpPr/>
            <p:nvPr/>
          </p:nvGrpSpPr>
          <p:grpSpPr>
            <a:xfrm>
              <a:off x="5580112" y="2321810"/>
              <a:ext cx="432048" cy="576064"/>
              <a:chOff x="2935632" y="2271214"/>
              <a:chExt cx="432048" cy="576064"/>
            </a:xfrm>
          </p:grpSpPr>
          <p:sp>
            <p:nvSpPr>
              <p:cNvPr id="28" name="Parallelogramma 27"/>
              <p:cNvSpPr/>
              <p:nvPr/>
            </p:nvSpPr>
            <p:spPr>
              <a:xfrm rot="16200000" flipV="1">
                <a:off x="2863624" y="2343222"/>
                <a:ext cx="576064" cy="432048"/>
              </a:xfrm>
              <a:prstGeom prst="parallelogram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Connettore 2 28"/>
              <p:cNvCxnSpPr/>
              <p:nvPr/>
            </p:nvCxnSpPr>
            <p:spPr>
              <a:xfrm flipH="1">
                <a:off x="2958278" y="2673019"/>
                <a:ext cx="374082" cy="11010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o 37"/>
            <p:cNvGrpSpPr/>
            <p:nvPr/>
          </p:nvGrpSpPr>
          <p:grpSpPr>
            <a:xfrm>
              <a:off x="4847232" y="2355726"/>
              <a:ext cx="729988" cy="434531"/>
              <a:chOff x="1753780" y="2322083"/>
              <a:chExt cx="729988" cy="434531"/>
            </a:xfrm>
          </p:grpSpPr>
          <p:sp>
            <p:nvSpPr>
              <p:cNvPr id="39" name="Figura a mano libera 38"/>
              <p:cNvSpPr/>
              <p:nvPr/>
            </p:nvSpPr>
            <p:spPr>
              <a:xfrm>
                <a:off x="2071111" y="2491360"/>
                <a:ext cx="412657" cy="195308"/>
              </a:xfrm>
              <a:custGeom>
                <a:avLst/>
                <a:gdLst>
                  <a:gd name="connsiteX0" fmla="*/ 0 w 1174001"/>
                  <a:gd name="connsiteY0" fmla="*/ 225615 h 383067"/>
                  <a:gd name="connsiteX1" fmla="*/ 122503 w 1174001"/>
                  <a:gd name="connsiteY1" fmla="*/ 37485 h 383067"/>
                  <a:gd name="connsiteX2" fmla="*/ 210005 w 1174001"/>
                  <a:gd name="connsiteY2" fmla="*/ 28735 h 383067"/>
                  <a:gd name="connsiteX3" fmla="*/ 376260 w 1174001"/>
                  <a:gd name="connsiteY3" fmla="*/ 348119 h 383067"/>
                  <a:gd name="connsiteX4" fmla="*/ 485638 w 1174001"/>
                  <a:gd name="connsiteY4" fmla="*/ 343743 h 383067"/>
                  <a:gd name="connsiteX5" fmla="*/ 621267 w 1174001"/>
                  <a:gd name="connsiteY5" fmla="*/ 72486 h 383067"/>
                  <a:gd name="connsiteX6" fmla="*/ 721894 w 1174001"/>
                  <a:gd name="connsiteY6" fmla="*/ 85611 h 383067"/>
                  <a:gd name="connsiteX7" fmla="*/ 835648 w 1174001"/>
                  <a:gd name="connsiteY7" fmla="*/ 334993 h 383067"/>
                  <a:gd name="connsiteX8" fmla="*/ 936275 w 1174001"/>
                  <a:gd name="connsiteY8" fmla="*/ 361244 h 383067"/>
                  <a:gd name="connsiteX9" fmla="*/ 1050028 w 1174001"/>
                  <a:gd name="connsiteY9" fmla="*/ 107487 h 383067"/>
                  <a:gd name="connsiteX10" fmla="*/ 1128781 w 1174001"/>
                  <a:gd name="connsiteY10" fmla="*/ 59361 h 383067"/>
                  <a:gd name="connsiteX11" fmla="*/ 1172532 w 1174001"/>
                  <a:gd name="connsiteY11" fmla="*/ 89987 h 383067"/>
                  <a:gd name="connsiteX12" fmla="*/ 1159406 w 1174001"/>
                  <a:gd name="connsiteY12" fmla="*/ 68111 h 383067"/>
                  <a:gd name="connsiteX0" fmla="*/ 0 w 1174001"/>
                  <a:gd name="connsiteY0" fmla="*/ 225615 h 383067"/>
                  <a:gd name="connsiteX1" fmla="*/ 118127 w 1174001"/>
                  <a:gd name="connsiteY1" fmla="*/ 37485 h 383067"/>
                  <a:gd name="connsiteX2" fmla="*/ 210005 w 1174001"/>
                  <a:gd name="connsiteY2" fmla="*/ 28735 h 383067"/>
                  <a:gd name="connsiteX3" fmla="*/ 376260 w 1174001"/>
                  <a:gd name="connsiteY3" fmla="*/ 348119 h 383067"/>
                  <a:gd name="connsiteX4" fmla="*/ 485638 w 1174001"/>
                  <a:gd name="connsiteY4" fmla="*/ 343743 h 383067"/>
                  <a:gd name="connsiteX5" fmla="*/ 621267 w 1174001"/>
                  <a:gd name="connsiteY5" fmla="*/ 72486 h 383067"/>
                  <a:gd name="connsiteX6" fmla="*/ 721894 w 1174001"/>
                  <a:gd name="connsiteY6" fmla="*/ 85611 h 383067"/>
                  <a:gd name="connsiteX7" fmla="*/ 835648 w 1174001"/>
                  <a:gd name="connsiteY7" fmla="*/ 334993 h 383067"/>
                  <a:gd name="connsiteX8" fmla="*/ 936275 w 1174001"/>
                  <a:gd name="connsiteY8" fmla="*/ 361244 h 383067"/>
                  <a:gd name="connsiteX9" fmla="*/ 1050028 w 1174001"/>
                  <a:gd name="connsiteY9" fmla="*/ 107487 h 383067"/>
                  <a:gd name="connsiteX10" fmla="*/ 1128781 w 1174001"/>
                  <a:gd name="connsiteY10" fmla="*/ 59361 h 383067"/>
                  <a:gd name="connsiteX11" fmla="*/ 1172532 w 1174001"/>
                  <a:gd name="connsiteY11" fmla="*/ 89987 h 383067"/>
                  <a:gd name="connsiteX12" fmla="*/ 1159406 w 1174001"/>
                  <a:gd name="connsiteY12" fmla="*/ 68111 h 383067"/>
                  <a:gd name="connsiteX0" fmla="*/ 0 w 1174001"/>
                  <a:gd name="connsiteY0" fmla="*/ 217120 h 373709"/>
                  <a:gd name="connsiteX1" fmla="*/ 118127 w 1174001"/>
                  <a:gd name="connsiteY1" fmla="*/ 28990 h 373709"/>
                  <a:gd name="connsiteX2" fmla="*/ 210005 w 1174001"/>
                  <a:gd name="connsiteY2" fmla="*/ 33192 h 373709"/>
                  <a:gd name="connsiteX3" fmla="*/ 376260 w 1174001"/>
                  <a:gd name="connsiteY3" fmla="*/ 339624 h 373709"/>
                  <a:gd name="connsiteX4" fmla="*/ 485638 w 1174001"/>
                  <a:gd name="connsiteY4" fmla="*/ 335248 h 373709"/>
                  <a:gd name="connsiteX5" fmla="*/ 621267 w 1174001"/>
                  <a:gd name="connsiteY5" fmla="*/ 63991 h 373709"/>
                  <a:gd name="connsiteX6" fmla="*/ 721894 w 1174001"/>
                  <a:gd name="connsiteY6" fmla="*/ 77116 h 373709"/>
                  <a:gd name="connsiteX7" fmla="*/ 835648 w 1174001"/>
                  <a:gd name="connsiteY7" fmla="*/ 326498 h 373709"/>
                  <a:gd name="connsiteX8" fmla="*/ 936275 w 1174001"/>
                  <a:gd name="connsiteY8" fmla="*/ 352749 h 373709"/>
                  <a:gd name="connsiteX9" fmla="*/ 1050028 w 1174001"/>
                  <a:gd name="connsiteY9" fmla="*/ 98992 h 373709"/>
                  <a:gd name="connsiteX10" fmla="*/ 1128781 w 1174001"/>
                  <a:gd name="connsiteY10" fmla="*/ 50866 h 373709"/>
                  <a:gd name="connsiteX11" fmla="*/ 1172532 w 1174001"/>
                  <a:gd name="connsiteY11" fmla="*/ 81492 h 373709"/>
                  <a:gd name="connsiteX12" fmla="*/ 1159406 w 1174001"/>
                  <a:gd name="connsiteY12" fmla="*/ 59616 h 373709"/>
                  <a:gd name="connsiteX0" fmla="*/ 0 w 1174001"/>
                  <a:gd name="connsiteY0" fmla="*/ 211112 h 367701"/>
                  <a:gd name="connsiteX1" fmla="*/ 118127 w 1174001"/>
                  <a:gd name="connsiteY1" fmla="*/ 35934 h 367701"/>
                  <a:gd name="connsiteX2" fmla="*/ 210005 w 1174001"/>
                  <a:gd name="connsiteY2" fmla="*/ 27184 h 367701"/>
                  <a:gd name="connsiteX3" fmla="*/ 376260 w 1174001"/>
                  <a:gd name="connsiteY3" fmla="*/ 333616 h 367701"/>
                  <a:gd name="connsiteX4" fmla="*/ 485638 w 1174001"/>
                  <a:gd name="connsiteY4" fmla="*/ 329240 h 367701"/>
                  <a:gd name="connsiteX5" fmla="*/ 621267 w 1174001"/>
                  <a:gd name="connsiteY5" fmla="*/ 57983 h 367701"/>
                  <a:gd name="connsiteX6" fmla="*/ 721894 w 1174001"/>
                  <a:gd name="connsiteY6" fmla="*/ 71108 h 367701"/>
                  <a:gd name="connsiteX7" fmla="*/ 835648 w 1174001"/>
                  <a:gd name="connsiteY7" fmla="*/ 320490 h 367701"/>
                  <a:gd name="connsiteX8" fmla="*/ 936275 w 1174001"/>
                  <a:gd name="connsiteY8" fmla="*/ 346741 h 367701"/>
                  <a:gd name="connsiteX9" fmla="*/ 1050028 w 1174001"/>
                  <a:gd name="connsiteY9" fmla="*/ 92984 h 367701"/>
                  <a:gd name="connsiteX10" fmla="*/ 1128781 w 1174001"/>
                  <a:gd name="connsiteY10" fmla="*/ 44858 h 367701"/>
                  <a:gd name="connsiteX11" fmla="*/ 1172532 w 1174001"/>
                  <a:gd name="connsiteY11" fmla="*/ 75484 h 367701"/>
                  <a:gd name="connsiteX12" fmla="*/ 1159406 w 1174001"/>
                  <a:gd name="connsiteY12" fmla="*/ 53608 h 367701"/>
                  <a:gd name="connsiteX0" fmla="*/ 0 w 1174001"/>
                  <a:gd name="connsiteY0" fmla="*/ 204518 h 361107"/>
                  <a:gd name="connsiteX1" fmla="*/ 118127 w 1174001"/>
                  <a:gd name="connsiteY1" fmla="*/ 47473 h 361107"/>
                  <a:gd name="connsiteX2" fmla="*/ 210005 w 1174001"/>
                  <a:gd name="connsiteY2" fmla="*/ 20590 h 361107"/>
                  <a:gd name="connsiteX3" fmla="*/ 376260 w 1174001"/>
                  <a:gd name="connsiteY3" fmla="*/ 327022 h 361107"/>
                  <a:gd name="connsiteX4" fmla="*/ 485638 w 1174001"/>
                  <a:gd name="connsiteY4" fmla="*/ 322646 h 361107"/>
                  <a:gd name="connsiteX5" fmla="*/ 621267 w 1174001"/>
                  <a:gd name="connsiteY5" fmla="*/ 51389 h 361107"/>
                  <a:gd name="connsiteX6" fmla="*/ 721894 w 1174001"/>
                  <a:gd name="connsiteY6" fmla="*/ 64514 h 361107"/>
                  <a:gd name="connsiteX7" fmla="*/ 835648 w 1174001"/>
                  <a:gd name="connsiteY7" fmla="*/ 313896 h 361107"/>
                  <a:gd name="connsiteX8" fmla="*/ 936275 w 1174001"/>
                  <a:gd name="connsiteY8" fmla="*/ 340147 h 361107"/>
                  <a:gd name="connsiteX9" fmla="*/ 1050028 w 1174001"/>
                  <a:gd name="connsiteY9" fmla="*/ 86390 h 361107"/>
                  <a:gd name="connsiteX10" fmla="*/ 1128781 w 1174001"/>
                  <a:gd name="connsiteY10" fmla="*/ 38264 h 361107"/>
                  <a:gd name="connsiteX11" fmla="*/ 1172532 w 1174001"/>
                  <a:gd name="connsiteY11" fmla="*/ 68890 h 361107"/>
                  <a:gd name="connsiteX12" fmla="*/ 1159406 w 1174001"/>
                  <a:gd name="connsiteY12" fmla="*/ 47014 h 361107"/>
                  <a:gd name="connsiteX0" fmla="*/ 0 w 1174001"/>
                  <a:gd name="connsiteY0" fmla="*/ 185493 h 341592"/>
                  <a:gd name="connsiteX1" fmla="*/ 118127 w 1174001"/>
                  <a:gd name="connsiteY1" fmla="*/ 28448 h 341592"/>
                  <a:gd name="connsiteX2" fmla="*/ 212595 w 1174001"/>
                  <a:gd name="connsiteY2" fmla="*/ 27468 h 341592"/>
                  <a:gd name="connsiteX3" fmla="*/ 376260 w 1174001"/>
                  <a:gd name="connsiteY3" fmla="*/ 307997 h 341592"/>
                  <a:gd name="connsiteX4" fmla="*/ 485638 w 1174001"/>
                  <a:gd name="connsiteY4" fmla="*/ 303621 h 341592"/>
                  <a:gd name="connsiteX5" fmla="*/ 621267 w 1174001"/>
                  <a:gd name="connsiteY5" fmla="*/ 32364 h 341592"/>
                  <a:gd name="connsiteX6" fmla="*/ 721894 w 1174001"/>
                  <a:gd name="connsiteY6" fmla="*/ 45489 h 341592"/>
                  <a:gd name="connsiteX7" fmla="*/ 835648 w 1174001"/>
                  <a:gd name="connsiteY7" fmla="*/ 294871 h 341592"/>
                  <a:gd name="connsiteX8" fmla="*/ 936275 w 1174001"/>
                  <a:gd name="connsiteY8" fmla="*/ 321122 h 341592"/>
                  <a:gd name="connsiteX9" fmla="*/ 1050028 w 1174001"/>
                  <a:gd name="connsiteY9" fmla="*/ 67365 h 341592"/>
                  <a:gd name="connsiteX10" fmla="*/ 1128781 w 1174001"/>
                  <a:gd name="connsiteY10" fmla="*/ 19239 h 341592"/>
                  <a:gd name="connsiteX11" fmla="*/ 1172532 w 1174001"/>
                  <a:gd name="connsiteY11" fmla="*/ 49865 h 341592"/>
                  <a:gd name="connsiteX12" fmla="*/ 1159406 w 1174001"/>
                  <a:gd name="connsiteY12" fmla="*/ 27989 h 341592"/>
                  <a:gd name="connsiteX0" fmla="*/ 0 w 1174001"/>
                  <a:gd name="connsiteY0" fmla="*/ 186718 h 342817"/>
                  <a:gd name="connsiteX1" fmla="*/ 99995 w 1174001"/>
                  <a:gd name="connsiteY1" fmla="*/ 27082 h 342817"/>
                  <a:gd name="connsiteX2" fmla="*/ 212595 w 1174001"/>
                  <a:gd name="connsiteY2" fmla="*/ 28693 h 342817"/>
                  <a:gd name="connsiteX3" fmla="*/ 376260 w 1174001"/>
                  <a:gd name="connsiteY3" fmla="*/ 309222 h 342817"/>
                  <a:gd name="connsiteX4" fmla="*/ 485638 w 1174001"/>
                  <a:gd name="connsiteY4" fmla="*/ 304846 h 342817"/>
                  <a:gd name="connsiteX5" fmla="*/ 621267 w 1174001"/>
                  <a:gd name="connsiteY5" fmla="*/ 33589 h 342817"/>
                  <a:gd name="connsiteX6" fmla="*/ 721894 w 1174001"/>
                  <a:gd name="connsiteY6" fmla="*/ 46714 h 342817"/>
                  <a:gd name="connsiteX7" fmla="*/ 835648 w 1174001"/>
                  <a:gd name="connsiteY7" fmla="*/ 296096 h 342817"/>
                  <a:gd name="connsiteX8" fmla="*/ 936275 w 1174001"/>
                  <a:gd name="connsiteY8" fmla="*/ 322347 h 342817"/>
                  <a:gd name="connsiteX9" fmla="*/ 1050028 w 1174001"/>
                  <a:gd name="connsiteY9" fmla="*/ 68590 h 342817"/>
                  <a:gd name="connsiteX10" fmla="*/ 1128781 w 1174001"/>
                  <a:gd name="connsiteY10" fmla="*/ 20464 h 342817"/>
                  <a:gd name="connsiteX11" fmla="*/ 1172532 w 1174001"/>
                  <a:gd name="connsiteY11" fmla="*/ 51090 h 342817"/>
                  <a:gd name="connsiteX12" fmla="*/ 1159406 w 1174001"/>
                  <a:gd name="connsiteY12" fmla="*/ 29214 h 342817"/>
                  <a:gd name="connsiteX0" fmla="*/ 0 w 1148097"/>
                  <a:gd name="connsiteY0" fmla="*/ 189451 h 342959"/>
                  <a:gd name="connsiteX1" fmla="*/ 74091 w 1148097"/>
                  <a:gd name="connsiteY1" fmla="*/ 27224 h 342959"/>
                  <a:gd name="connsiteX2" fmla="*/ 186691 w 1148097"/>
                  <a:gd name="connsiteY2" fmla="*/ 28835 h 342959"/>
                  <a:gd name="connsiteX3" fmla="*/ 350356 w 1148097"/>
                  <a:gd name="connsiteY3" fmla="*/ 309364 h 342959"/>
                  <a:gd name="connsiteX4" fmla="*/ 459734 w 1148097"/>
                  <a:gd name="connsiteY4" fmla="*/ 304988 h 342959"/>
                  <a:gd name="connsiteX5" fmla="*/ 595363 w 1148097"/>
                  <a:gd name="connsiteY5" fmla="*/ 33731 h 342959"/>
                  <a:gd name="connsiteX6" fmla="*/ 695990 w 1148097"/>
                  <a:gd name="connsiteY6" fmla="*/ 46856 h 342959"/>
                  <a:gd name="connsiteX7" fmla="*/ 809744 w 1148097"/>
                  <a:gd name="connsiteY7" fmla="*/ 296238 h 342959"/>
                  <a:gd name="connsiteX8" fmla="*/ 910371 w 1148097"/>
                  <a:gd name="connsiteY8" fmla="*/ 322489 h 342959"/>
                  <a:gd name="connsiteX9" fmla="*/ 1024124 w 1148097"/>
                  <a:gd name="connsiteY9" fmla="*/ 68732 h 342959"/>
                  <a:gd name="connsiteX10" fmla="*/ 1102877 w 1148097"/>
                  <a:gd name="connsiteY10" fmla="*/ 20606 h 342959"/>
                  <a:gd name="connsiteX11" fmla="*/ 1146628 w 1148097"/>
                  <a:gd name="connsiteY11" fmla="*/ 51232 h 342959"/>
                  <a:gd name="connsiteX12" fmla="*/ 1133502 w 1148097"/>
                  <a:gd name="connsiteY12" fmla="*/ 29356 h 342959"/>
                  <a:gd name="connsiteX0" fmla="*/ 0 w 1148097"/>
                  <a:gd name="connsiteY0" fmla="*/ 189451 h 342959"/>
                  <a:gd name="connsiteX1" fmla="*/ 74091 w 1148097"/>
                  <a:gd name="connsiteY1" fmla="*/ 27224 h 342959"/>
                  <a:gd name="connsiteX2" fmla="*/ 186691 w 1148097"/>
                  <a:gd name="connsiteY2" fmla="*/ 28835 h 342959"/>
                  <a:gd name="connsiteX3" fmla="*/ 350356 w 1148097"/>
                  <a:gd name="connsiteY3" fmla="*/ 309364 h 342959"/>
                  <a:gd name="connsiteX4" fmla="*/ 459734 w 1148097"/>
                  <a:gd name="connsiteY4" fmla="*/ 304988 h 342959"/>
                  <a:gd name="connsiteX5" fmla="*/ 595363 w 1148097"/>
                  <a:gd name="connsiteY5" fmla="*/ 33731 h 342959"/>
                  <a:gd name="connsiteX6" fmla="*/ 695990 w 1148097"/>
                  <a:gd name="connsiteY6" fmla="*/ 46856 h 342959"/>
                  <a:gd name="connsiteX7" fmla="*/ 809744 w 1148097"/>
                  <a:gd name="connsiteY7" fmla="*/ 296238 h 342959"/>
                  <a:gd name="connsiteX8" fmla="*/ 910371 w 1148097"/>
                  <a:gd name="connsiteY8" fmla="*/ 322489 h 342959"/>
                  <a:gd name="connsiteX9" fmla="*/ 1024124 w 1148097"/>
                  <a:gd name="connsiteY9" fmla="*/ 68732 h 342959"/>
                  <a:gd name="connsiteX10" fmla="*/ 1102877 w 1148097"/>
                  <a:gd name="connsiteY10" fmla="*/ 20606 h 342959"/>
                  <a:gd name="connsiteX11" fmla="*/ 1146628 w 1148097"/>
                  <a:gd name="connsiteY11" fmla="*/ 51232 h 342959"/>
                  <a:gd name="connsiteX12" fmla="*/ 1133502 w 1148097"/>
                  <a:gd name="connsiteY12" fmla="*/ 29356 h 342959"/>
                  <a:gd name="connsiteX0" fmla="*/ 0 w 1148097"/>
                  <a:gd name="connsiteY0" fmla="*/ 188221 h 341729"/>
                  <a:gd name="connsiteX1" fmla="*/ 89633 w 1148097"/>
                  <a:gd name="connsiteY1" fmla="*/ 28584 h 341729"/>
                  <a:gd name="connsiteX2" fmla="*/ 186691 w 1148097"/>
                  <a:gd name="connsiteY2" fmla="*/ 27605 h 341729"/>
                  <a:gd name="connsiteX3" fmla="*/ 350356 w 1148097"/>
                  <a:gd name="connsiteY3" fmla="*/ 308134 h 341729"/>
                  <a:gd name="connsiteX4" fmla="*/ 459734 w 1148097"/>
                  <a:gd name="connsiteY4" fmla="*/ 303758 h 341729"/>
                  <a:gd name="connsiteX5" fmla="*/ 595363 w 1148097"/>
                  <a:gd name="connsiteY5" fmla="*/ 32501 h 341729"/>
                  <a:gd name="connsiteX6" fmla="*/ 695990 w 1148097"/>
                  <a:gd name="connsiteY6" fmla="*/ 45626 h 341729"/>
                  <a:gd name="connsiteX7" fmla="*/ 809744 w 1148097"/>
                  <a:gd name="connsiteY7" fmla="*/ 295008 h 341729"/>
                  <a:gd name="connsiteX8" fmla="*/ 910371 w 1148097"/>
                  <a:gd name="connsiteY8" fmla="*/ 321259 h 341729"/>
                  <a:gd name="connsiteX9" fmla="*/ 1024124 w 1148097"/>
                  <a:gd name="connsiteY9" fmla="*/ 67502 h 341729"/>
                  <a:gd name="connsiteX10" fmla="*/ 1102877 w 1148097"/>
                  <a:gd name="connsiteY10" fmla="*/ 19376 h 341729"/>
                  <a:gd name="connsiteX11" fmla="*/ 1146628 w 1148097"/>
                  <a:gd name="connsiteY11" fmla="*/ 50002 h 341729"/>
                  <a:gd name="connsiteX12" fmla="*/ 1133502 w 1148097"/>
                  <a:gd name="connsiteY12" fmla="*/ 28126 h 341729"/>
                  <a:gd name="connsiteX0" fmla="*/ 0 w 1139006"/>
                  <a:gd name="connsiteY0" fmla="*/ 188221 h 341729"/>
                  <a:gd name="connsiteX1" fmla="*/ 89633 w 1139006"/>
                  <a:gd name="connsiteY1" fmla="*/ 28584 h 341729"/>
                  <a:gd name="connsiteX2" fmla="*/ 186691 w 1139006"/>
                  <a:gd name="connsiteY2" fmla="*/ 27605 h 341729"/>
                  <a:gd name="connsiteX3" fmla="*/ 350356 w 1139006"/>
                  <a:gd name="connsiteY3" fmla="*/ 308134 h 341729"/>
                  <a:gd name="connsiteX4" fmla="*/ 459734 w 1139006"/>
                  <a:gd name="connsiteY4" fmla="*/ 303758 h 341729"/>
                  <a:gd name="connsiteX5" fmla="*/ 595363 w 1139006"/>
                  <a:gd name="connsiteY5" fmla="*/ 32501 h 341729"/>
                  <a:gd name="connsiteX6" fmla="*/ 695990 w 1139006"/>
                  <a:gd name="connsiteY6" fmla="*/ 45626 h 341729"/>
                  <a:gd name="connsiteX7" fmla="*/ 809744 w 1139006"/>
                  <a:gd name="connsiteY7" fmla="*/ 295008 h 341729"/>
                  <a:gd name="connsiteX8" fmla="*/ 910371 w 1139006"/>
                  <a:gd name="connsiteY8" fmla="*/ 321259 h 341729"/>
                  <a:gd name="connsiteX9" fmla="*/ 1024124 w 1139006"/>
                  <a:gd name="connsiteY9" fmla="*/ 67502 h 341729"/>
                  <a:gd name="connsiteX10" fmla="*/ 1102877 w 1139006"/>
                  <a:gd name="connsiteY10" fmla="*/ 19376 h 341729"/>
                  <a:gd name="connsiteX11" fmla="*/ 1133676 w 1139006"/>
                  <a:gd name="connsiteY11" fmla="*/ 34460 h 341729"/>
                  <a:gd name="connsiteX12" fmla="*/ 1133502 w 1139006"/>
                  <a:gd name="connsiteY12" fmla="*/ 28126 h 34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39006" h="341729">
                    <a:moveTo>
                      <a:pt x="0" y="188221"/>
                    </a:moveTo>
                    <a:cubicBezTo>
                      <a:pt x="33389" y="107971"/>
                      <a:pt x="58518" y="55353"/>
                      <a:pt x="89633" y="28584"/>
                    </a:cubicBezTo>
                    <a:cubicBezTo>
                      <a:pt x="120748" y="1815"/>
                      <a:pt x="143237" y="-18987"/>
                      <a:pt x="186691" y="27605"/>
                    </a:cubicBezTo>
                    <a:cubicBezTo>
                      <a:pt x="230145" y="74197"/>
                      <a:pt x="304849" y="262109"/>
                      <a:pt x="350356" y="308134"/>
                    </a:cubicBezTo>
                    <a:cubicBezTo>
                      <a:pt x="395863" y="354159"/>
                      <a:pt x="418900" y="349697"/>
                      <a:pt x="459734" y="303758"/>
                    </a:cubicBezTo>
                    <a:cubicBezTo>
                      <a:pt x="500569" y="257819"/>
                      <a:pt x="555987" y="75523"/>
                      <a:pt x="595363" y="32501"/>
                    </a:cubicBezTo>
                    <a:cubicBezTo>
                      <a:pt x="634739" y="-10521"/>
                      <a:pt x="660260" y="1875"/>
                      <a:pt x="695990" y="45626"/>
                    </a:cubicBezTo>
                    <a:cubicBezTo>
                      <a:pt x="731720" y="89377"/>
                      <a:pt x="774014" y="249069"/>
                      <a:pt x="809744" y="295008"/>
                    </a:cubicBezTo>
                    <a:cubicBezTo>
                      <a:pt x="845474" y="340947"/>
                      <a:pt x="874641" y="359177"/>
                      <a:pt x="910371" y="321259"/>
                    </a:cubicBezTo>
                    <a:cubicBezTo>
                      <a:pt x="946101" y="283341"/>
                      <a:pt x="992040" y="117816"/>
                      <a:pt x="1024124" y="67502"/>
                    </a:cubicBezTo>
                    <a:cubicBezTo>
                      <a:pt x="1056208" y="17188"/>
                      <a:pt x="1084618" y="24883"/>
                      <a:pt x="1102877" y="19376"/>
                    </a:cubicBezTo>
                    <a:cubicBezTo>
                      <a:pt x="1121136" y="13869"/>
                      <a:pt x="1128572" y="33002"/>
                      <a:pt x="1133676" y="34460"/>
                    </a:cubicBezTo>
                    <a:cubicBezTo>
                      <a:pt x="1138780" y="35918"/>
                      <a:pt x="1142617" y="39793"/>
                      <a:pt x="1133502" y="2812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" name="Connettore 2 39"/>
              <p:cNvCxnSpPr/>
              <p:nvPr/>
            </p:nvCxnSpPr>
            <p:spPr>
              <a:xfrm flipV="1">
                <a:off x="2051720" y="2416118"/>
                <a:ext cx="0" cy="340496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CasellaDiTesto 40"/>
              <p:cNvSpPr txBox="1"/>
              <p:nvPr/>
            </p:nvSpPr>
            <p:spPr>
              <a:xfrm>
                <a:off x="1753780" y="2322083"/>
                <a:ext cx="4320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 err="1" smtClean="0"/>
                  <a:t>e</a:t>
                </a:r>
                <a:r>
                  <a:rPr lang="it-IT" sz="1600" baseline="-25000" dirty="0" err="1" smtClean="0"/>
                  <a:t>F</a:t>
                </a:r>
                <a:endParaRPr lang="en-US" sz="1600" dirty="0"/>
              </a:p>
            </p:txBody>
          </p:sp>
        </p:grpSp>
        <p:sp>
          <p:nvSpPr>
            <p:cNvPr id="42" name="CasellaDiTesto 41"/>
            <p:cNvSpPr txBox="1"/>
            <p:nvPr/>
          </p:nvSpPr>
          <p:spPr>
            <a:xfrm>
              <a:off x="5957494" y="2525003"/>
              <a:ext cx="432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err="1" smtClean="0"/>
                <a:t>e</a:t>
              </a:r>
              <a:r>
                <a:rPr lang="it-IT" sz="1600" baseline="-25000" dirty="0" err="1"/>
                <a:t>P</a:t>
              </a:r>
              <a:endParaRPr lang="en-US" sz="1600" dirty="0"/>
            </a:p>
          </p:txBody>
        </p:sp>
      </p:grpSp>
      <p:grpSp>
        <p:nvGrpSpPr>
          <p:cNvPr id="46" name="Gruppo 45"/>
          <p:cNvGrpSpPr/>
          <p:nvPr/>
        </p:nvGrpSpPr>
        <p:grpSpPr>
          <a:xfrm>
            <a:off x="1575801" y="2123403"/>
            <a:ext cx="1364526" cy="781106"/>
            <a:chOff x="1753780" y="2111207"/>
            <a:chExt cx="1364526" cy="781106"/>
          </a:xfrm>
        </p:grpSpPr>
        <p:grpSp>
          <p:nvGrpSpPr>
            <p:cNvPr id="45" name="Gruppo 44"/>
            <p:cNvGrpSpPr/>
            <p:nvPr/>
          </p:nvGrpSpPr>
          <p:grpSpPr>
            <a:xfrm>
              <a:off x="1753780" y="2111207"/>
              <a:ext cx="1161495" cy="781106"/>
              <a:chOff x="1753780" y="2111207"/>
              <a:chExt cx="1161495" cy="781106"/>
            </a:xfrm>
          </p:grpSpPr>
          <p:grpSp>
            <p:nvGrpSpPr>
              <p:cNvPr id="44" name="Gruppo 43"/>
              <p:cNvGrpSpPr/>
              <p:nvPr/>
            </p:nvGrpSpPr>
            <p:grpSpPr>
              <a:xfrm>
                <a:off x="1753780" y="2316249"/>
                <a:ext cx="1161495" cy="576064"/>
                <a:chOff x="1753780" y="2316249"/>
                <a:chExt cx="1161495" cy="576064"/>
              </a:xfrm>
            </p:grpSpPr>
            <p:sp>
              <p:nvSpPr>
                <p:cNvPr id="22" name="Parallelogramma 21"/>
                <p:cNvSpPr/>
                <p:nvPr/>
              </p:nvSpPr>
              <p:spPr>
                <a:xfrm rot="16200000" flipV="1">
                  <a:off x="2411219" y="2388257"/>
                  <a:ext cx="576064" cy="432048"/>
                </a:xfrm>
                <a:prstGeom prst="parallelogram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Connettore 2 22"/>
                <p:cNvCxnSpPr/>
                <p:nvPr/>
              </p:nvCxnSpPr>
              <p:spPr>
                <a:xfrm flipV="1">
                  <a:off x="2555776" y="2439593"/>
                  <a:ext cx="0" cy="340496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Figura a mano libera 30"/>
                <p:cNvSpPr/>
                <p:nvPr/>
              </p:nvSpPr>
              <p:spPr>
                <a:xfrm>
                  <a:off x="2071111" y="2491360"/>
                  <a:ext cx="412657" cy="232255"/>
                </a:xfrm>
                <a:custGeom>
                  <a:avLst/>
                  <a:gdLst>
                    <a:gd name="connsiteX0" fmla="*/ 0 w 1174001"/>
                    <a:gd name="connsiteY0" fmla="*/ 225615 h 383067"/>
                    <a:gd name="connsiteX1" fmla="*/ 122503 w 1174001"/>
                    <a:gd name="connsiteY1" fmla="*/ 37485 h 383067"/>
                    <a:gd name="connsiteX2" fmla="*/ 210005 w 1174001"/>
                    <a:gd name="connsiteY2" fmla="*/ 28735 h 383067"/>
                    <a:gd name="connsiteX3" fmla="*/ 376260 w 1174001"/>
                    <a:gd name="connsiteY3" fmla="*/ 348119 h 383067"/>
                    <a:gd name="connsiteX4" fmla="*/ 485638 w 1174001"/>
                    <a:gd name="connsiteY4" fmla="*/ 343743 h 383067"/>
                    <a:gd name="connsiteX5" fmla="*/ 621267 w 1174001"/>
                    <a:gd name="connsiteY5" fmla="*/ 72486 h 383067"/>
                    <a:gd name="connsiteX6" fmla="*/ 721894 w 1174001"/>
                    <a:gd name="connsiteY6" fmla="*/ 85611 h 383067"/>
                    <a:gd name="connsiteX7" fmla="*/ 835648 w 1174001"/>
                    <a:gd name="connsiteY7" fmla="*/ 334993 h 383067"/>
                    <a:gd name="connsiteX8" fmla="*/ 936275 w 1174001"/>
                    <a:gd name="connsiteY8" fmla="*/ 361244 h 383067"/>
                    <a:gd name="connsiteX9" fmla="*/ 1050028 w 1174001"/>
                    <a:gd name="connsiteY9" fmla="*/ 107487 h 383067"/>
                    <a:gd name="connsiteX10" fmla="*/ 1128781 w 1174001"/>
                    <a:gd name="connsiteY10" fmla="*/ 59361 h 383067"/>
                    <a:gd name="connsiteX11" fmla="*/ 1172532 w 1174001"/>
                    <a:gd name="connsiteY11" fmla="*/ 89987 h 383067"/>
                    <a:gd name="connsiteX12" fmla="*/ 1159406 w 1174001"/>
                    <a:gd name="connsiteY12" fmla="*/ 68111 h 383067"/>
                    <a:gd name="connsiteX0" fmla="*/ 0 w 1174001"/>
                    <a:gd name="connsiteY0" fmla="*/ 225615 h 383067"/>
                    <a:gd name="connsiteX1" fmla="*/ 118127 w 1174001"/>
                    <a:gd name="connsiteY1" fmla="*/ 37485 h 383067"/>
                    <a:gd name="connsiteX2" fmla="*/ 210005 w 1174001"/>
                    <a:gd name="connsiteY2" fmla="*/ 28735 h 383067"/>
                    <a:gd name="connsiteX3" fmla="*/ 376260 w 1174001"/>
                    <a:gd name="connsiteY3" fmla="*/ 348119 h 383067"/>
                    <a:gd name="connsiteX4" fmla="*/ 485638 w 1174001"/>
                    <a:gd name="connsiteY4" fmla="*/ 343743 h 383067"/>
                    <a:gd name="connsiteX5" fmla="*/ 621267 w 1174001"/>
                    <a:gd name="connsiteY5" fmla="*/ 72486 h 383067"/>
                    <a:gd name="connsiteX6" fmla="*/ 721894 w 1174001"/>
                    <a:gd name="connsiteY6" fmla="*/ 85611 h 383067"/>
                    <a:gd name="connsiteX7" fmla="*/ 835648 w 1174001"/>
                    <a:gd name="connsiteY7" fmla="*/ 334993 h 383067"/>
                    <a:gd name="connsiteX8" fmla="*/ 936275 w 1174001"/>
                    <a:gd name="connsiteY8" fmla="*/ 361244 h 383067"/>
                    <a:gd name="connsiteX9" fmla="*/ 1050028 w 1174001"/>
                    <a:gd name="connsiteY9" fmla="*/ 107487 h 383067"/>
                    <a:gd name="connsiteX10" fmla="*/ 1128781 w 1174001"/>
                    <a:gd name="connsiteY10" fmla="*/ 59361 h 383067"/>
                    <a:gd name="connsiteX11" fmla="*/ 1172532 w 1174001"/>
                    <a:gd name="connsiteY11" fmla="*/ 89987 h 383067"/>
                    <a:gd name="connsiteX12" fmla="*/ 1159406 w 1174001"/>
                    <a:gd name="connsiteY12" fmla="*/ 68111 h 383067"/>
                    <a:gd name="connsiteX0" fmla="*/ 0 w 1174001"/>
                    <a:gd name="connsiteY0" fmla="*/ 217120 h 373709"/>
                    <a:gd name="connsiteX1" fmla="*/ 118127 w 1174001"/>
                    <a:gd name="connsiteY1" fmla="*/ 28990 h 373709"/>
                    <a:gd name="connsiteX2" fmla="*/ 210005 w 1174001"/>
                    <a:gd name="connsiteY2" fmla="*/ 33192 h 373709"/>
                    <a:gd name="connsiteX3" fmla="*/ 376260 w 1174001"/>
                    <a:gd name="connsiteY3" fmla="*/ 339624 h 373709"/>
                    <a:gd name="connsiteX4" fmla="*/ 485638 w 1174001"/>
                    <a:gd name="connsiteY4" fmla="*/ 335248 h 373709"/>
                    <a:gd name="connsiteX5" fmla="*/ 621267 w 1174001"/>
                    <a:gd name="connsiteY5" fmla="*/ 63991 h 373709"/>
                    <a:gd name="connsiteX6" fmla="*/ 721894 w 1174001"/>
                    <a:gd name="connsiteY6" fmla="*/ 77116 h 373709"/>
                    <a:gd name="connsiteX7" fmla="*/ 835648 w 1174001"/>
                    <a:gd name="connsiteY7" fmla="*/ 326498 h 373709"/>
                    <a:gd name="connsiteX8" fmla="*/ 936275 w 1174001"/>
                    <a:gd name="connsiteY8" fmla="*/ 352749 h 373709"/>
                    <a:gd name="connsiteX9" fmla="*/ 1050028 w 1174001"/>
                    <a:gd name="connsiteY9" fmla="*/ 98992 h 373709"/>
                    <a:gd name="connsiteX10" fmla="*/ 1128781 w 1174001"/>
                    <a:gd name="connsiteY10" fmla="*/ 50866 h 373709"/>
                    <a:gd name="connsiteX11" fmla="*/ 1172532 w 1174001"/>
                    <a:gd name="connsiteY11" fmla="*/ 81492 h 373709"/>
                    <a:gd name="connsiteX12" fmla="*/ 1159406 w 1174001"/>
                    <a:gd name="connsiteY12" fmla="*/ 59616 h 373709"/>
                    <a:gd name="connsiteX0" fmla="*/ 0 w 1174001"/>
                    <a:gd name="connsiteY0" fmla="*/ 211112 h 367701"/>
                    <a:gd name="connsiteX1" fmla="*/ 118127 w 1174001"/>
                    <a:gd name="connsiteY1" fmla="*/ 35934 h 367701"/>
                    <a:gd name="connsiteX2" fmla="*/ 210005 w 1174001"/>
                    <a:gd name="connsiteY2" fmla="*/ 27184 h 367701"/>
                    <a:gd name="connsiteX3" fmla="*/ 376260 w 1174001"/>
                    <a:gd name="connsiteY3" fmla="*/ 333616 h 367701"/>
                    <a:gd name="connsiteX4" fmla="*/ 485638 w 1174001"/>
                    <a:gd name="connsiteY4" fmla="*/ 329240 h 367701"/>
                    <a:gd name="connsiteX5" fmla="*/ 621267 w 1174001"/>
                    <a:gd name="connsiteY5" fmla="*/ 57983 h 367701"/>
                    <a:gd name="connsiteX6" fmla="*/ 721894 w 1174001"/>
                    <a:gd name="connsiteY6" fmla="*/ 71108 h 367701"/>
                    <a:gd name="connsiteX7" fmla="*/ 835648 w 1174001"/>
                    <a:gd name="connsiteY7" fmla="*/ 320490 h 367701"/>
                    <a:gd name="connsiteX8" fmla="*/ 936275 w 1174001"/>
                    <a:gd name="connsiteY8" fmla="*/ 346741 h 367701"/>
                    <a:gd name="connsiteX9" fmla="*/ 1050028 w 1174001"/>
                    <a:gd name="connsiteY9" fmla="*/ 92984 h 367701"/>
                    <a:gd name="connsiteX10" fmla="*/ 1128781 w 1174001"/>
                    <a:gd name="connsiteY10" fmla="*/ 44858 h 367701"/>
                    <a:gd name="connsiteX11" fmla="*/ 1172532 w 1174001"/>
                    <a:gd name="connsiteY11" fmla="*/ 75484 h 367701"/>
                    <a:gd name="connsiteX12" fmla="*/ 1159406 w 1174001"/>
                    <a:gd name="connsiteY12" fmla="*/ 53608 h 367701"/>
                    <a:gd name="connsiteX0" fmla="*/ 0 w 1174001"/>
                    <a:gd name="connsiteY0" fmla="*/ 204518 h 361107"/>
                    <a:gd name="connsiteX1" fmla="*/ 118127 w 1174001"/>
                    <a:gd name="connsiteY1" fmla="*/ 47473 h 361107"/>
                    <a:gd name="connsiteX2" fmla="*/ 210005 w 1174001"/>
                    <a:gd name="connsiteY2" fmla="*/ 20590 h 361107"/>
                    <a:gd name="connsiteX3" fmla="*/ 376260 w 1174001"/>
                    <a:gd name="connsiteY3" fmla="*/ 327022 h 361107"/>
                    <a:gd name="connsiteX4" fmla="*/ 485638 w 1174001"/>
                    <a:gd name="connsiteY4" fmla="*/ 322646 h 361107"/>
                    <a:gd name="connsiteX5" fmla="*/ 621267 w 1174001"/>
                    <a:gd name="connsiteY5" fmla="*/ 51389 h 361107"/>
                    <a:gd name="connsiteX6" fmla="*/ 721894 w 1174001"/>
                    <a:gd name="connsiteY6" fmla="*/ 64514 h 361107"/>
                    <a:gd name="connsiteX7" fmla="*/ 835648 w 1174001"/>
                    <a:gd name="connsiteY7" fmla="*/ 313896 h 361107"/>
                    <a:gd name="connsiteX8" fmla="*/ 936275 w 1174001"/>
                    <a:gd name="connsiteY8" fmla="*/ 340147 h 361107"/>
                    <a:gd name="connsiteX9" fmla="*/ 1050028 w 1174001"/>
                    <a:gd name="connsiteY9" fmla="*/ 86390 h 361107"/>
                    <a:gd name="connsiteX10" fmla="*/ 1128781 w 1174001"/>
                    <a:gd name="connsiteY10" fmla="*/ 38264 h 361107"/>
                    <a:gd name="connsiteX11" fmla="*/ 1172532 w 1174001"/>
                    <a:gd name="connsiteY11" fmla="*/ 68890 h 361107"/>
                    <a:gd name="connsiteX12" fmla="*/ 1159406 w 1174001"/>
                    <a:gd name="connsiteY12" fmla="*/ 47014 h 361107"/>
                    <a:gd name="connsiteX0" fmla="*/ 0 w 1174001"/>
                    <a:gd name="connsiteY0" fmla="*/ 185493 h 341592"/>
                    <a:gd name="connsiteX1" fmla="*/ 118127 w 1174001"/>
                    <a:gd name="connsiteY1" fmla="*/ 28448 h 341592"/>
                    <a:gd name="connsiteX2" fmla="*/ 212595 w 1174001"/>
                    <a:gd name="connsiteY2" fmla="*/ 27468 h 341592"/>
                    <a:gd name="connsiteX3" fmla="*/ 376260 w 1174001"/>
                    <a:gd name="connsiteY3" fmla="*/ 307997 h 341592"/>
                    <a:gd name="connsiteX4" fmla="*/ 485638 w 1174001"/>
                    <a:gd name="connsiteY4" fmla="*/ 303621 h 341592"/>
                    <a:gd name="connsiteX5" fmla="*/ 621267 w 1174001"/>
                    <a:gd name="connsiteY5" fmla="*/ 32364 h 341592"/>
                    <a:gd name="connsiteX6" fmla="*/ 721894 w 1174001"/>
                    <a:gd name="connsiteY6" fmla="*/ 45489 h 341592"/>
                    <a:gd name="connsiteX7" fmla="*/ 835648 w 1174001"/>
                    <a:gd name="connsiteY7" fmla="*/ 294871 h 341592"/>
                    <a:gd name="connsiteX8" fmla="*/ 936275 w 1174001"/>
                    <a:gd name="connsiteY8" fmla="*/ 321122 h 341592"/>
                    <a:gd name="connsiteX9" fmla="*/ 1050028 w 1174001"/>
                    <a:gd name="connsiteY9" fmla="*/ 67365 h 341592"/>
                    <a:gd name="connsiteX10" fmla="*/ 1128781 w 1174001"/>
                    <a:gd name="connsiteY10" fmla="*/ 19239 h 341592"/>
                    <a:gd name="connsiteX11" fmla="*/ 1172532 w 1174001"/>
                    <a:gd name="connsiteY11" fmla="*/ 49865 h 341592"/>
                    <a:gd name="connsiteX12" fmla="*/ 1159406 w 1174001"/>
                    <a:gd name="connsiteY12" fmla="*/ 27989 h 341592"/>
                    <a:gd name="connsiteX0" fmla="*/ 0 w 1174001"/>
                    <a:gd name="connsiteY0" fmla="*/ 186718 h 342817"/>
                    <a:gd name="connsiteX1" fmla="*/ 99995 w 1174001"/>
                    <a:gd name="connsiteY1" fmla="*/ 27082 h 342817"/>
                    <a:gd name="connsiteX2" fmla="*/ 212595 w 1174001"/>
                    <a:gd name="connsiteY2" fmla="*/ 28693 h 342817"/>
                    <a:gd name="connsiteX3" fmla="*/ 376260 w 1174001"/>
                    <a:gd name="connsiteY3" fmla="*/ 309222 h 342817"/>
                    <a:gd name="connsiteX4" fmla="*/ 485638 w 1174001"/>
                    <a:gd name="connsiteY4" fmla="*/ 304846 h 342817"/>
                    <a:gd name="connsiteX5" fmla="*/ 621267 w 1174001"/>
                    <a:gd name="connsiteY5" fmla="*/ 33589 h 342817"/>
                    <a:gd name="connsiteX6" fmla="*/ 721894 w 1174001"/>
                    <a:gd name="connsiteY6" fmla="*/ 46714 h 342817"/>
                    <a:gd name="connsiteX7" fmla="*/ 835648 w 1174001"/>
                    <a:gd name="connsiteY7" fmla="*/ 296096 h 342817"/>
                    <a:gd name="connsiteX8" fmla="*/ 936275 w 1174001"/>
                    <a:gd name="connsiteY8" fmla="*/ 322347 h 342817"/>
                    <a:gd name="connsiteX9" fmla="*/ 1050028 w 1174001"/>
                    <a:gd name="connsiteY9" fmla="*/ 68590 h 342817"/>
                    <a:gd name="connsiteX10" fmla="*/ 1128781 w 1174001"/>
                    <a:gd name="connsiteY10" fmla="*/ 20464 h 342817"/>
                    <a:gd name="connsiteX11" fmla="*/ 1172532 w 1174001"/>
                    <a:gd name="connsiteY11" fmla="*/ 51090 h 342817"/>
                    <a:gd name="connsiteX12" fmla="*/ 1159406 w 1174001"/>
                    <a:gd name="connsiteY12" fmla="*/ 29214 h 342817"/>
                    <a:gd name="connsiteX0" fmla="*/ 0 w 1148097"/>
                    <a:gd name="connsiteY0" fmla="*/ 189451 h 342959"/>
                    <a:gd name="connsiteX1" fmla="*/ 74091 w 1148097"/>
                    <a:gd name="connsiteY1" fmla="*/ 27224 h 342959"/>
                    <a:gd name="connsiteX2" fmla="*/ 186691 w 1148097"/>
                    <a:gd name="connsiteY2" fmla="*/ 28835 h 342959"/>
                    <a:gd name="connsiteX3" fmla="*/ 350356 w 1148097"/>
                    <a:gd name="connsiteY3" fmla="*/ 309364 h 342959"/>
                    <a:gd name="connsiteX4" fmla="*/ 459734 w 1148097"/>
                    <a:gd name="connsiteY4" fmla="*/ 304988 h 342959"/>
                    <a:gd name="connsiteX5" fmla="*/ 595363 w 1148097"/>
                    <a:gd name="connsiteY5" fmla="*/ 33731 h 342959"/>
                    <a:gd name="connsiteX6" fmla="*/ 695990 w 1148097"/>
                    <a:gd name="connsiteY6" fmla="*/ 46856 h 342959"/>
                    <a:gd name="connsiteX7" fmla="*/ 809744 w 1148097"/>
                    <a:gd name="connsiteY7" fmla="*/ 296238 h 342959"/>
                    <a:gd name="connsiteX8" fmla="*/ 910371 w 1148097"/>
                    <a:gd name="connsiteY8" fmla="*/ 322489 h 342959"/>
                    <a:gd name="connsiteX9" fmla="*/ 1024124 w 1148097"/>
                    <a:gd name="connsiteY9" fmla="*/ 68732 h 342959"/>
                    <a:gd name="connsiteX10" fmla="*/ 1102877 w 1148097"/>
                    <a:gd name="connsiteY10" fmla="*/ 20606 h 342959"/>
                    <a:gd name="connsiteX11" fmla="*/ 1146628 w 1148097"/>
                    <a:gd name="connsiteY11" fmla="*/ 51232 h 342959"/>
                    <a:gd name="connsiteX12" fmla="*/ 1133502 w 1148097"/>
                    <a:gd name="connsiteY12" fmla="*/ 29356 h 342959"/>
                    <a:gd name="connsiteX0" fmla="*/ 0 w 1148097"/>
                    <a:gd name="connsiteY0" fmla="*/ 189451 h 342959"/>
                    <a:gd name="connsiteX1" fmla="*/ 74091 w 1148097"/>
                    <a:gd name="connsiteY1" fmla="*/ 27224 h 342959"/>
                    <a:gd name="connsiteX2" fmla="*/ 186691 w 1148097"/>
                    <a:gd name="connsiteY2" fmla="*/ 28835 h 342959"/>
                    <a:gd name="connsiteX3" fmla="*/ 350356 w 1148097"/>
                    <a:gd name="connsiteY3" fmla="*/ 309364 h 342959"/>
                    <a:gd name="connsiteX4" fmla="*/ 459734 w 1148097"/>
                    <a:gd name="connsiteY4" fmla="*/ 304988 h 342959"/>
                    <a:gd name="connsiteX5" fmla="*/ 595363 w 1148097"/>
                    <a:gd name="connsiteY5" fmla="*/ 33731 h 342959"/>
                    <a:gd name="connsiteX6" fmla="*/ 695990 w 1148097"/>
                    <a:gd name="connsiteY6" fmla="*/ 46856 h 342959"/>
                    <a:gd name="connsiteX7" fmla="*/ 809744 w 1148097"/>
                    <a:gd name="connsiteY7" fmla="*/ 296238 h 342959"/>
                    <a:gd name="connsiteX8" fmla="*/ 910371 w 1148097"/>
                    <a:gd name="connsiteY8" fmla="*/ 322489 h 342959"/>
                    <a:gd name="connsiteX9" fmla="*/ 1024124 w 1148097"/>
                    <a:gd name="connsiteY9" fmla="*/ 68732 h 342959"/>
                    <a:gd name="connsiteX10" fmla="*/ 1102877 w 1148097"/>
                    <a:gd name="connsiteY10" fmla="*/ 20606 h 342959"/>
                    <a:gd name="connsiteX11" fmla="*/ 1146628 w 1148097"/>
                    <a:gd name="connsiteY11" fmla="*/ 51232 h 342959"/>
                    <a:gd name="connsiteX12" fmla="*/ 1133502 w 1148097"/>
                    <a:gd name="connsiteY12" fmla="*/ 29356 h 342959"/>
                    <a:gd name="connsiteX0" fmla="*/ 0 w 1148097"/>
                    <a:gd name="connsiteY0" fmla="*/ 188221 h 341729"/>
                    <a:gd name="connsiteX1" fmla="*/ 89633 w 1148097"/>
                    <a:gd name="connsiteY1" fmla="*/ 28584 h 341729"/>
                    <a:gd name="connsiteX2" fmla="*/ 186691 w 1148097"/>
                    <a:gd name="connsiteY2" fmla="*/ 27605 h 341729"/>
                    <a:gd name="connsiteX3" fmla="*/ 350356 w 1148097"/>
                    <a:gd name="connsiteY3" fmla="*/ 308134 h 341729"/>
                    <a:gd name="connsiteX4" fmla="*/ 459734 w 1148097"/>
                    <a:gd name="connsiteY4" fmla="*/ 303758 h 341729"/>
                    <a:gd name="connsiteX5" fmla="*/ 595363 w 1148097"/>
                    <a:gd name="connsiteY5" fmla="*/ 32501 h 341729"/>
                    <a:gd name="connsiteX6" fmla="*/ 695990 w 1148097"/>
                    <a:gd name="connsiteY6" fmla="*/ 45626 h 341729"/>
                    <a:gd name="connsiteX7" fmla="*/ 809744 w 1148097"/>
                    <a:gd name="connsiteY7" fmla="*/ 295008 h 341729"/>
                    <a:gd name="connsiteX8" fmla="*/ 910371 w 1148097"/>
                    <a:gd name="connsiteY8" fmla="*/ 321259 h 341729"/>
                    <a:gd name="connsiteX9" fmla="*/ 1024124 w 1148097"/>
                    <a:gd name="connsiteY9" fmla="*/ 67502 h 341729"/>
                    <a:gd name="connsiteX10" fmla="*/ 1102877 w 1148097"/>
                    <a:gd name="connsiteY10" fmla="*/ 19376 h 341729"/>
                    <a:gd name="connsiteX11" fmla="*/ 1146628 w 1148097"/>
                    <a:gd name="connsiteY11" fmla="*/ 50002 h 341729"/>
                    <a:gd name="connsiteX12" fmla="*/ 1133502 w 1148097"/>
                    <a:gd name="connsiteY12" fmla="*/ 28126 h 341729"/>
                    <a:gd name="connsiteX0" fmla="*/ 0 w 1139006"/>
                    <a:gd name="connsiteY0" fmla="*/ 188221 h 341729"/>
                    <a:gd name="connsiteX1" fmla="*/ 89633 w 1139006"/>
                    <a:gd name="connsiteY1" fmla="*/ 28584 h 341729"/>
                    <a:gd name="connsiteX2" fmla="*/ 186691 w 1139006"/>
                    <a:gd name="connsiteY2" fmla="*/ 27605 h 341729"/>
                    <a:gd name="connsiteX3" fmla="*/ 350356 w 1139006"/>
                    <a:gd name="connsiteY3" fmla="*/ 308134 h 341729"/>
                    <a:gd name="connsiteX4" fmla="*/ 459734 w 1139006"/>
                    <a:gd name="connsiteY4" fmla="*/ 303758 h 341729"/>
                    <a:gd name="connsiteX5" fmla="*/ 595363 w 1139006"/>
                    <a:gd name="connsiteY5" fmla="*/ 32501 h 341729"/>
                    <a:gd name="connsiteX6" fmla="*/ 695990 w 1139006"/>
                    <a:gd name="connsiteY6" fmla="*/ 45626 h 341729"/>
                    <a:gd name="connsiteX7" fmla="*/ 809744 w 1139006"/>
                    <a:gd name="connsiteY7" fmla="*/ 295008 h 341729"/>
                    <a:gd name="connsiteX8" fmla="*/ 910371 w 1139006"/>
                    <a:gd name="connsiteY8" fmla="*/ 321259 h 341729"/>
                    <a:gd name="connsiteX9" fmla="*/ 1024124 w 1139006"/>
                    <a:gd name="connsiteY9" fmla="*/ 67502 h 341729"/>
                    <a:gd name="connsiteX10" fmla="*/ 1102877 w 1139006"/>
                    <a:gd name="connsiteY10" fmla="*/ 19376 h 341729"/>
                    <a:gd name="connsiteX11" fmla="*/ 1133676 w 1139006"/>
                    <a:gd name="connsiteY11" fmla="*/ 34460 h 341729"/>
                    <a:gd name="connsiteX12" fmla="*/ 1133502 w 1139006"/>
                    <a:gd name="connsiteY12" fmla="*/ 28126 h 3417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139006" h="341729">
                      <a:moveTo>
                        <a:pt x="0" y="188221"/>
                      </a:moveTo>
                      <a:cubicBezTo>
                        <a:pt x="33389" y="107971"/>
                        <a:pt x="58518" y="55353"/>
                        <a:pt x="89633" y="28584"/>
                      </a:cubicBezTo>
                      <a:cubicBezTo>
                        <a:pt x="120748" y="1815"/>
                        <a:pt x="143237" y="-18987"/>
                        <a:pt x="186691" y="27605"/>
                      </a:cubicBezTo>
                      <a:cubicBezTo>
                        <a:pt x="230145" y="74197"/>
                        <a:pt x="304849" y="262109"/>
                        <a:pt x="350356" y="308134"/>
                      </a:cubicBezTo>
                      <a:cubicBezTo>
                        <a:pt x="395863" y="354159"/>
                        <a:pt x="418900" y="349697"/>
                        <a:pt x="459734" y="303758"/>
                      </a:cubicBezTo>
                      <a:cubicBezTo>
                        <a:pt x="500569" y="257819"/>
                        <a:pt x="555987" y="75523"/>
                        <a:pt x="595363" y="32501"/>
                      </a:cubicBezTo>
                      <a:cubicBezTo>
                        <a:pt x="634739" y="-10521"/>
                        <a:pt x="660260" y="1875"/>
                        <a:pt x="695990" y="45626"/>
                      </a:cubicBezTo>
                      <a:cubicBezTo>
                        <a:pt x="731720" y="89377"/>
                        <a:pt x="774014" y="249069"/>
                        <a:pt x="809744" y="295008"/>
                      </a:cubicBezTo>
                      <a:cubicBezTo>
                        <a:pt x="845474" y="340947"/>
                        <a:pt x="874641" y="359177"/>
                        <a:pt x="910371" y="321259"/>
                      </a:cubicBezTo>
                      <a:cubicBezTo>
                        <a:pt x="946101" y="283341"/>
                        <a:pt x="992040" y="117816"/>
                        <a:pt x="1024124" y="67502"/>
                      </a:cubicBezTo>
                      <a:cubicBezTo>
                        <a:pt x="1056208" y="17188"/>
                        <a:pt x="1084618" y="24883"/>
                        <a:pt x="1102877" y="19376"/>
                      </a:cubicBezTo>
                      <a:cubicBezTo>
                        <a:pt x="1121136" y="13869"/>
                        <a:pt x="1128572" y="33002"/>
                        <a:pt x="1133676" y="34460"/>
                      </a:cubicBezTo>
                      <a:cubicBezTo>
                        <a:pt x="1138780" y="35918"/>
                        <a:pt x="1142617" y="39793"/>
                        <a:pt x="1133502" y="28126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" name="Connettore 2 31"/>
                <p:cNvCxnSpPr/>
                <p:nvPr/>
              </p:nvCxnSpPr>
              <p:spPr>
                <a:xfrm flipV="1">
                  <a:off x="2051720" y="2416118"/>
                  <a:ext cx="0" cy="340496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CasellaDiTesto 33"/>
                <p:cNvSpPr txBox="1"/>
                <p:nvPr/>
              </p:nvSpPr>
              <p:spPr>
                <a:xfrm>
                  <a:off x="1753780" y="2322083"/>
                  <a:ext cx="43204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600" dirty="0" err="1" smtClean="0"/>
                    <a:t>e</a:t>
                  </a:r>
                  <a:r>
                    <a:rPr lang="it-IT" sz="1600" baseline="-25000" dirty="0" err="1" smtClean="0"/>
                    <a:t>F</a:t>
                  </a:r>
                  <a:endParaRPr lang="en-US" sz="1600" dirty="0"/>
                </a:p>
              </p:txBody>
            </p:sp>
          </p:grpSp>
          <p:sp>
            <p:nvSpPr>
              <p:cNvPr id="35" name="CasellaDiTesto 34"/>
              <p:cNvSpPr txBox="1"/>
              <p:nvPr/>
            </p:nvSpPr>
            <p:spPr>
              <a:xfrm>
                <a:off x="2411760" y="2111207"/>
                <a:ext cx="4320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600" dirty="0" err="1" smtClean="0"/>
                  <a:t>e</a:t>
                </a:r>
                <a:r>
                  <a:rPr lang="it-IT" sz="1600" baseline="-25000" dirty="0" err="1"/>
                  <a:t>P</a:t>
                </a:r>
                <a:endParaRPr lang="en-US" sz="1600" dirty="0"/>
              </a:p>
            </p:txBody>
          </p:sp>
        </p:grpSp>
        <p:sp>
          <p:nvSpPr>
            <p:cNvPr id="33" name="Figura a mano libera 32"/>
            <p:cNvSpPr/>
            <p:nvPr/>
          </p:nvSpPr>
          <p:spPr>
            <a:xfrm>
              <a:off x="2705649" y="2491360"/>
              <a:ext cx="412657" cy="232255"/>
            </a:xfrm>
            <a:custGeom>
              <a:avLst/>
              <a:gdLst>
                <a:gd name="connsiteX0" fmla="*/ 0 w 1174001"/>
                <a:gd name="connsiteY0" fmla="*/ 225615 h 383067"/>
                <a:gd name="connsiteX1" fmla="*/ 122503 w 1174001"/>
                <a:gd name="connsiteY1" fmla="*/ 37485 h 383067"/>
                <a:gd name="connsiteX2" fmla="*/ 210005 w 1174001"/>
                <a:gd name="connsiteY2" fmla="*/ 28735 h 383067"/>
                <a:gd name="connsiteX3" fmla="*/ 376260 w 1174001"/>
                <a:gd name="connsiteY3" fmla="*/ 348119 h 383067"/>
                <a:gd name="connsiteX4" fmla="*/ 485638 w 1174001"/>
                <a:gd name="connsiteY4" fmla="*/ 343743 h 383067"/>
                <a:gd name="connsiteX5" fmla="*/ 621267 w 1174001"/>
                <a:gd name="connsiteY5" fmla="*/ 72486 h 383067"/>
                <a:gd name="connsiteX6" fmla="*/ 721894 w 1174001"/>
                <a:gd name="connsiteY6" fmla="*/ 85611 h 383067"/>
                <a:gd name="connsiteX7" fmla="*/ 835648 w 1174001"/>
                <a:gd name="connsiteY7" fmla="*/ 334993 h 383067"/>
                <a:gd name="connsiteX8" fmla="*/ 936275 w 1174001"/>
                <a:gd name="connsiteY8" fmla="*/ 361244 h 383067"/>
                <a:gd name="connsiteX9" fmla="*/ 1050028 w 1174001"/>
                <a:gd name="connsiteY9" fmla="*/ 107487 h 383067"/>
                <a:gd name="connsiteX10" fmla="*/ 1128781 w 1174001"/>
                <a:gd name="connsiteY10" fmla="*/ 59361 h 383067"/>
                <a:gd name="connsiteX11" fmla="*/ 1172532 w 1174001"/>
                <a:gd name="connsiteY11" fmla="*/ 89987 h 383067"/>
                <a:gd name="connsiteX12" fmla="*/ 1159406 w 1174001"/>
                <a:gd name="connsiteY12" fmla="*/ 68111 h 383067"/>
                <a:gd name="connsiteX0" fmla="*/ 0 w 1174001"/>
                <a:gd name="connsiteY0" fmla="*/ 225615 h 383067"/>
                <a:gd name="connsiteX1" fmla="*/ 118127 w 1174001"/>
                <a:gd name="connsiteY1" fmla="*/ 37485 h 383067"/>
                <a:gd name="connsiteX2" fmla="*/ 210005 w 1174001"/>
                <a:gd name="connsiteY2" fmla="*/ 28735 h 383067"/>
                <a:gd name="connsiteX3" fmla="*/ 376260 w 1174001"/>
                <a:gd name="connsiteY3" fmla="*/ 348119 h 383067"/>
                <a:gd name="connsiteX4" fmla="*/ 485638 w 1174001"/>
                <a:gd name="connsiteY4" fmla="*/ 343743 h 383067"/>
                <a:gd name="connsiteX5" fmla="*/ 621267 w 1174001"/>
                <a:gd name="connsiteY5" fmla="*/ 72486 h 383067"/>
                <a:gd name="connsiteX6" fmla="*/ 721894 w 1174001"/>
                <a:gd name="connsiteY6" fmla="*/ 85611 h 383067"/>
                <a:gd name="connsiteX7" fmla="*/ 835648 w 1174001"/>
                <a:gd name="connsiteY7" fmla="*/ 334993 h 383067"/>
                <a:gd name="connsiteX8" fmla="*/ 936275 w 1174001"/>
                <a:gd name="connsiteY8" fmla="*/ 361244 h 383067"/>
                <a:gd name="connsiteX9" fmla="*/ 1050028 w 1174001"/>
                <a:gd name="connsiteY9" fmla="*/ 107487 h 383067"/>
                <a:gd name="connsiteX10" fmla="*/ 1128781 w 1174001"/>
                <a:gd name="connsiteY10" fmla="*/ 59361 h 383067"/>
                <a:gd name="connsiteX11" fmla="*/ 1172532 w 1174001"/>
                <a:gd name="connsiteY11" fmla="*/ 89987 h 383067"/>
                <a:gd name="connsiteX12" fmla="*/ 1159406 w 1174001"/>
                <a:gd name="connsiteY12" fmla="*/ 68111 h 383067"/>
                <a:gd name="connsiteX0" fmla="*/ 0 w 1174001"/>
                <a:gd name="connsiteY0" fmla="*/ 217120 h 373709"/>
                <a:gd name="connsiteX1" fmla="*/ 118127 w 1174001"/>
                <a:gd name="connsiteY1" fmla="*/ 28990 h 373709"/>
                <a:gd name="connsiteX2" fmla="*/ 210005 w 1174001"/>
                <a:gd name="connsiteY2" fmla="*/ 33192 h 373709"/>
                <a:gd name="connsiteX3" fmla="*/ 376260 w 1174001"/>
                <a:gd name="connsiteY3" fmla="*/ 339624 h 373709"/>
                <a:gd name="connsiteX4" fmla="*/ 485638 w 1174001"/>
                <a:gd name="connsiteY4" fmla="*/ 335248 h 373709"/>
                <a:gd name="connsiteX5" fmla="*/ 621267 w 1174001"/>
                <a:gd name="connsiteY5" fmla="*/ 63991 h 373709"/>
                <a:gd name="connsiteX6" fmla="*/ 721894 w 1174001"/>
                <a:gd name="connsiteY6" fmla="*/ 77116 h 373709"/>
                <a:gd name="connsiteX7" fmla="*/ 835648 w 1174001"/>
                <a:gd name="connsiteY7" fmla="*/ 326498 h 373709"/>
                <a:gd name="connsiteX8" fmla="*/ 936275 w 1174001"/>
                <a:gd name="connsiteY8" fmla="*/ 352749 h 373709"/>
                <a:gd name="connsiteX9" fmla="*/ 1050028 w 1174001"/>
                <a:gd name="connsiteY9" fmla="*/ 98992 h 373709"/>
                <a:gd name="connsiteX10" fmla="*/ 1128781 w 1174001"/>
                <a:gd name="connsiteY10" fmla="*/ 50866 h 373709"/>
                <a:gd name="connsiteX11" fmla="*/ 1172532 w 1174001"/>
                <a:gd name="connsiteY11" fmla="*/ 81492 h 373709"/>
                <a:gd name="connsiteX12" fmla="*/ 1159406 w 1174001"/>
                <a:gd name="connsiteY12" fmla="*/ 59616 h 373709"/>
                <a:gd name="connsiteX0" fmla="*/ 0 w 1174001"/>
                <a:gd name="connsiteY0" fmla="*/ 211112 h 367701"/>
                <a:gd name="connsiteX1" fmla="*/ 118127 w 1174001"/>
                <a:gd name="connsiteY1" fmla="*/ 35934 h 367701"/>
                <a:gd name="connsiteX2" fmla="*/ 210005 w 1174001"/>
                <a:gd name="connsiteY2" fmla="*/ 27184 h 367701"/>
                <a:gd name="connsiteX3" fmla="*/ 376260 w 1174001"/>
                <a:gd name="connsiteY3" fmla="*/ 333616 h 367701"/>
                <a:gd name="connsiteX4" fmla="*/ 485638 w 1174001"/>
                <a:gd name="connsiteY4" fmla="*/ 329240 h 367701"/>
                <a:gd name="connsiteX5" fmla="*/ 621267 w 1174001"/>
                <a:gd name="connsiteY5" fmla="*/ 57983 h 367701"/>
                <a:gd name="connsiteX6" fmla="*/ 721894 w 1174001"/>
                <a:gd name="connsiteY6" fmla="*/ 71108 h 367701"/>
                <a:gd name="connsiteX7" fmla="*/ 835648 w 1174001"/>
                <a:gd name="connsiteY7" fmla="*/ 320490 h 367701"/>
                <a:gd name="connsiteX8" fmla="*/ 936275 w 1174001"/>
                <a:gd name="connsiteY8" fmla="*/ 346741 h 367701"/>
                <a:gd name="connsiteX9" fmla="*/ 1050028 w 1174001"/>
                <a:gd name="connsiteY9" fmla="*/ 92984 h 367701"/>
                <a:gd name="connsiteX10" fmla="*/ 1128781 w 1174001"/>
                <a:gd name="connsiteY10" fmla="*/ 44858 h 367701"/>
                <a:gd name="connsiteX11" fmla="*/ 1172532 w 1174001"/>
                <a:gd name="connsiteY11" fmla="*/ 75484 h 367701"/>
                <a:gd name="connsiteX12" fmla="*/ 1159406 w 1174001"/>
                <a:gd name="connsiteY12" fmla="*/ 53608 h 367701"/>
                <a:gd name="connsiteX0" fmla="*/ 0 w 1174001"/>
                <a:gd name="connsiteY0" fmla="*/ 204518 h 361107"/>
                <a:gd name="connsiteX1" fmla="*/ 118127 w 1174001"/>
                <a:gd name="connsiteY1" fmla="*/ 47473 h 361107"/>
                <a:gd name="connsiteX2" fmla="*/ 210005 w 1174001"/>
                <a:gd name="connsiteY2" fmla="*/ 20590 h 361107"/>
                <a:gd name="connsiteX3" fmla="*/ 376260 w 1174001"/>
                <a:gd name="connsiteY3" fmla="*/ 327022 h 361107"/>
                <a:gd name="connsiteX4" fmla="*/ 485638 w 1174001"/>
                <a:gd name="connsiteY4" fmla="*/ 322646 h 361107"/>
                <a:gd name="connsiteX5" fmla="*/ 621267 w 1174001"/>
                <a:gd name="connsiteY5" fmla="*/ 51389 h 361107"/>
                <a:gd name="connsiteX6" fmla="*/ 721894 w 1174001"/>
                <a:gd name="connsiteY6" fmla="*/ 64514 h 361107"/>
                <a:gd name="connsiteX7" fmla="*/ 835648 w 1174001"/>
                <a:gd name="connsiteY7" fmla="*/ 313896 h 361107"/>
                <a:gd name="connsiteX8" fmla="*/ 936275 w 1174001"/>
                <a:gd name="connsiteY8" fmla="*/ 340147 h 361107"/>
                <a:gd name="connsiteX9" fmla="*/ 1050028 w 1174001"/>
                <a:gd name="connsiteY9" fmla="*/ 86390 h 361107"/>
                <a:gd name="connsiteX10" fmla="*/ 1128781 w 1174001"/>
                <a:gd name="connsiteY10" fmla="*/ 38264 h 361107"/>
                <a:gd name="connsiteX11" fmla="*/ 1172532 w 1174001"/>
                <a:gd name="connsiteY11" fmla="*/ 68890 h 361107"/>
                <a:gd name="connsiteX12" fmla="*/ 1159406 w 1174001"/>
                <a:gd name="connsiteY12" fmla="*/ 47014 h 361107"/>
                <a:gd name="connsiteX0" fmla="*/ 0 w 1174001"/>
                <a:gd name="connsiteY0" fmla="*/ 185493 h 341592"/>
                <a:gd name="connsiteX1" fmla="*/ 118127 w 1174001"/>
                <a:gd name="connsiteY1" fmla="*/ 28448 h 341592"/>
                <a:gd name="connsiteX2" fmla="*/ 212595 w 1174001"/>
                <a:gd name="connsiteY2" fmla="*/ 27468 h 341592"/>
                <a:gd name="connsiteX3" fmla="*/ 376260 w 1174001"/>
                <a:gd name="connsiteY3" fmla="*/ 307997 h 341592"/>
                <a:gd name="connsiteX4" fmla="*/ 485638 w 1174001"/>
                <a:gd name="connsiteY4" fmla="*/ 303621 h 341592"/>
                <a:gd name="connsiteX5" fmla="*/ 621267 w 1174001"/>
                <a:gd name="connsiteY5" fmla="*/ 32364 h 341592"/>
                <a:gd name="connsiteX6" fmla="*/ 721894 w 1174001"/>
                <a:gd name="connsiteY6" fmla="*/ 45489 h 341592"/>
                <a:gd name="connsiteX7" fmla="*/ 835648 w 1174001"/>
                <a:gd name="connsiteY7" fmla="*/ 294871 h 341592"/>
                <a:gd name="connsiteX8" fmla="*/ 936275 w 1174001"/>
                <a:gd name="connsiteY8" fmla="*/ 321122 h 341592"/>
                <a:gd name="connsiteX9" fmla="*/ 1050028 w 1174001"/>
                <a:gd name="connsiteY9" fmla="*/ 67365 h 341592"/>
                <a:gd name="connsiteX10" fmla="*/ 1128781 w 1174001"/>
                <a:gd name="connsiteY10" fmla="*/ 19239 h 341592"/>
                <a:gd name="connsiteX11" fmla="*/ 1172532 w 1174001"/>
                <a:gd name="connsiteY11" fmla="*/ 49865 h 341592"/>
                <a:gd name="connsiteX12" fmla="*/ 1159406 w 1174001"/>
                <a:gd name="connsiteY12" fmla="*/ 27989 h 341592"/>
                <a:gd name="connsiteX0" fmla="*/ 0 w 1174001"/>
                <a:gd name="connsiteY0" fmla="*/ 186718 h 342817"/>
                <a:gd name="connsiteX1" fmla="*/ 99995 w 1174001"/>
                <a:gd name="connsiteY1" fmla="*/ 27082 h 342817"/>
                <a:gd name="connsiteX2" fmla="*/ 212595 w 1174001"/>
                <a:gd name="connsiteY2" fmla="*/ 28693 h 342817"/>
                <a:gd name="connsiteX3" fmla="*/ 376260 w 1174001"/>
                <a:gd name="connsiteY3" fmla="*/ 309222 h 342817"/>
                <a:gd name="connsiteX4" fmla="*/ 485638 w 1174001"/>
                <a:gd name="connsiteY4" fmla="*/ 304846 h 342817"/>
                <a:gd name="connsiteX5" fmla="*/ 621267 w 1174001"/>
                <a:gd name="connsiteY5" fmla="*/ 33589 h 342817"/>
                <a:gd name="connsiteX6" fmla="*/ 721894 w 1174001"/>
                <a:gd name="connsiteY6" fmla="*/ 46714 h 342817"/>
                <a:gd name="connsiteX7" fmla="*/ 835648 w 1174001"/>
                <a:gd name="connsiteY7" fmla="*/ 296096 h 342817"/>
                <a:gd name="connsiteX8" fmla="*/ 936275 w 1174001"/>
                <a:gd name="connsiteY8" fmla="*/ 322347 h 342817"/>
                <a:gd name="connsiteX9" fmla="*/ 1050028 w 1174001"/>
                <a:gd name="connsiteY9" fmla="*/ 68590 h 342817"/>
                <a:gd name="connsiteX10" fmla="*/ 1128781 w 1174001"/>
                <a:gd name="connsiteY10" fmla="*/ 20464 h 342817"/>
                <a:gd name="connsiteX11" fmla="*/ 1172532 w 1174001"/>
                <a:gd name="connsiteY11" fmla="*/ 51090 h 342817"/>
                <a:gd name="connsiteX12" fmla="*/ 1159406 w 1174001"/>
                <a:gd name="connsiteY12" fmla="*/ 29214 h 342817"/>
                <a:gd name="connsiteX0" fmla="*/ 0 w 1148097"/>
                <a:gd name="connsiteY0" fmla="*/ 189451 h 342959"/>
                <a:gd name="connsiteX1" fmla="*/ 74091 w 1148097"/>
                <a:gd name="connsiteY1" fmla="*/ 27224 h 342959"/>
                <a:gd name="connsiteX2" fmla="*/ 186691 w 1148097"/>
                <a:gd name="connsiteY2" fmla="*/ 28835 h 342959"/>
                <a:gd name="connsiteX3" fmla="*/ 350356 w 1148097"/>
                <a:gd name="connsiteY3" fmla="*/ 309364 h 342959"/>
                <a:gd name="connsiteX4" fmla="*/ 459734 w 1148097"/>
                <a:gd name="connsiteY4" fmla="*/ 304988 h 342959"/>
                <a:gd name="connsiteX5" fmla="*/ 595363 w 1148097"/>
                <a:gd name="connsiteY5" fmla="*/ 33731 h 342959"/>
                <a:gd name="connsiteX6" fmla="*/ 695990 w 1148097"/>
                <a:gd name="connsiteY6" fmla="*/ 46856 h 342959"/>
                <a:gd name="connsiteX7" fmla="*/ 809744 w 1148097"/>
                <a:gd name="connsiteY7" fmla="*/ 296238 h 342959"/>
                <a:gd name="connsiteX8" fmla="*/ 910371 w 1148097"/>
                <a:gd name="connsiteY8" fmla="*/ 322489 h 342959"/>
                <a:gd name="connsiteX9" fmla="*/ 1024124 w 1148097"/>
                <a:gd name="connsiteY9" fmla="*/ 68732 h 342959"/>
                <a:gd name="connsiteX10" fmla="*/ 1102877 w 1148097"/>
                <a:gd name="connsiteY10" fmla="*/ 20606 h 342959"/>
                <a:gd name="connsiteX11" fmla="*/ 1146628 w 1148097"/>
                <a:gd name="connsiteY11" fmla="*/ 51232 h 342959"/>
                <a:gd name="connsiteX12" fmla="*/ 1133502 w 1148097"/>
                <a:gd name="connsiteY12" fmla="*/ 29356 h 342959"/>
                <a:gd name="connsiteX0" fmla="*/ 0 w 1148097"/>
                <a:gd name="connsiteY0" fmla="*/ 189451 h 342959"/>
                <a:gd name="connsiteX1" fmla="*/ 74091 w 1148097"/>
                <a:gd name="connsiteY1" fmla="*/ 27224 h 342959"/>
                <a:gd name="connsiteX2" fmla="*/ 186691 w 1148097"/>
                <a:gd name="connsiteY2" fmla="*/ 28835 h 342959"/>
                <a:gd name="connsiteX3" fmla="*/ 350356 w 1148097"/>
                <a:gd name="connsiteY3" fmla="*/ 309364 h 342959"/>
                <a:gd name="connsiteX4" fmla="*/ 459734 w 1148097"/>
                <a:gd name="connsiteY4" fmla="*/ 304988 h 342959"/>
                <a:gd name="connsiteX5" fmla="*/ 595363 w 1148097"/>
                <a:gd name="connsiteY5" fmla="*/ 33731 h 342959"/>
                <a:gd name="connsiteX6" fmla="*/ 695990 w 1148097"/>
                <a:gd name="connsiteY6" fmla="*/ 46856 h 342959"/>
                <a:gd name="connsiteX7" fmla="*/ 809744 w 1148097"/>
                <a:gd name="connsiteY7" fmla="*/ 296238 h 342959"/>
                <a:gd name="connsiteX8" fmla="*/ 910371 w 1148097"/>
                <a:gd name="connsiteY8" fmla="*/ 322489 h 342959"/>
                <a:gd name="connsiteX9" fmla="*/ 1024124 w 1148097"/>
                <a:gd name="connsiteY9" fmla="*/ 68732 h 342959"/>
                <a:gd name="connsiteX10" fmla="*/ 1102877 w 1148097"/>
                <a:gd name="connsiteY10" fmla="*/ 20606 h 342959"/>
                <a:gd name="connsiteX11" fmla="*/ 1146628 w 1148097"/>
                <a:gd name="connsiteY11" fmla="*/ 51232 h 342959"/>
                <a:gd name="connsiteX12" fmla="*/ 1133502 w 1148097"/>
                <a:gd name="connsiteY12" fmla="*/ 29356 h 342959"/>
                <a:gd name="connsiteX0" fmla="*/ 0 w 1148097"/>
                <a:gd name="connsiteY0" fmla="*/ 188221 h 341729"/>
                <a:gd name="connsiteX1" fmla="*/ 89633 w 1148097"/>
                <a:gd name="connsiteY1" fmla="*/ 28584 h 341729"/>
                <a:gd name="connsiteX2" fmla="*/ 186691 w 1148097"/>
                <a:gd name="connsiteY2" fmla="*/ 27605 h 341729"/>
                <a:gd name="connsiteX3" fmla="*/ 350356 w 1148097"/>
                <a:gd name="connsiteY3" fmla="*/ 308134 h 341729"/>
                <a:gd name="connsiteX4" fmla="*/ 459734 w 1148097"/>
                <a:gd name="connsiteY4" fmla="*/ 303758 h 341729"/>
                <a:gd name="connsiteX5" fmla="*/ 595363 w 1148097"/>
                <a:gd name="connsiteY5" fmla="*/ 32501 h 341729"/>
                <a:gd name="connsiteX6" fmla="*/ 695990 w 1148097"/>
                <a:gd name="connsiteY6" fmla="*/ 45626 h 341729"/>
                <a:gd name="connsiteX7" fmla="*/ 809744 w 1148097"/>
                <a:gd name="connsiteY7" fmla="*/ 295008 h 341729"/>
                <a:gd name="connsiteX8" fmla="*/ 910371 w 1148097"/>
                <a:gd name="connsiteY8" fmla="*/ 321259 h 341729"/>
                <a:gd name="connsiteX9" fmla="*/ 1024124 w 1148097"/>
                <a:gd name="connsiteY9" fmla="*/ 67502 h 341729"/>
                <a:gd name="connsiteX10" fmla="*/ 1102877 w 1148097"/>
                <a:gd name="connsiteY10" fmla="*/ 19376 h 341729"/>
                <a:gd name="connsiteX11" fmla="*/ 1146628 w 1148097"/>
                <a:gd name="connsiteY11" fmla="*/ 50002 h 341729"/>
                <a:gd name="connsiteX12" fmla="*/ 1133502 w 1148097"/>
                <a:gd name="connsiteY12" fmla="*/ 28126 h 341729"/>
                <a:gd name="connsiteX0" fmla="*/ 0 w 1139006"/>
                <a:gd name="connsiteY0" fmla="*/ 188221 h 341729"/>
                <a:gd name="connsiteX1" fmla="*/ 89633 w 1139006"/>
                <a:gd name="connsiteY1" fmla="*/ 28584 h 341729"/>
                <a:gd name="connsiteX2" fmla="*/ 186691 w 1139006"/>
                <a:gd name="connsiteY2" fmla="*/ 27605 h 341729"/>
                <a:gd name="connsiteX3" fmla="*/ 350356 w 1139006"/>
                <a:gd name="connsiteY3" fmla="*/ 308134 h 341729"/>
                <a:gd name="connsiteX4" fmla="*/ 459734 w 1139006"/>
                <a:gd name="connsiteY4" fmla="*/ 303758 h 341729"/>
                <a:gd name="connsiteX5" fmla="*/ 595363 w 1139006"/>
                <a:gd name="connsiteY5" fmla="*/ 32501 h 341729"/>
                <a:gd name="connsiteX6" fmla="*/ 695990 w 1139006"/>
                <a:gd name="connsiteY6" fmla="*/ 45626 h 341729"/>
                <a:gd name="connsiteX7" fmla="*/ 809744 w 1139006"/>
                <a:gd name="connsiteY7" fmla="*/ 295008 h 341729"/>
                <a:gd name="connsiteX8" fmla="*/ 910371 w 1139006"/>
                <a:gd name="connsiteY8" fmla="*/ 321259 h 341729"/>
                <a:gd name="connsiteX9" fmla="*/ 1024124 w 1139006"/>
                <a:gd name="connsiteY9" fmla="*/ 67502 h 341729"/>
                <a:gd name="connsiteX10" fmla="*/ 1102877 w 1139006"/>
                <a:gd name="connsiteY10" fmla="*/ 19376 h 341729"/>
                <a:gd name="connsiteX11" fmla="*/ 1133676 w 1139006"/>
                <a:gd name="connsiteY11" fmla="*/ 34460 h 341729"/>
                <a:gd name="connsiteX12" fmla="*/ 1133502 w 1139006"/>
                <a:gd name="connsiteY12" fmla="*/ 28126 h 34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39006" h="341729">
                  <a:moveTo>
                    <a:pt x="0" y="188221"/>
                  </a:moveTo>
                  <a:cubicBezTo>
                    <a:pt x="33389" y="107971"/>
                    <a:pt x="58518" y="55353"/>
                    <a:pt x="89633" y="28584"/>
                  </a:cubicBezTo>
                  <a:cubicBezTo>
                    <a:pt x="120748" y="1815"/>
                    <a:pt x="143237" y="-18987"/>
                    <a:pt x="186691" y="27605"/>
                  </a:cubicBezTo>
                  <a:cubicBezTo>
                    <a:pt x="230145" y="74197"/>
                    <a:pt x="304849" y="262109"/>
                    <a:pt x="350356" y="308134"/>
                  </a:cubicBezTo>
                  <a:cubicBezTo>
                    <a:pt x="395863" y="354159"/>
                    <a:pt x="418900" y="349697"/>
                    <a:pt x="459734" y="303758"/>
                  </a:cubicBezTo>
                  <a:cubicBezTo>
                    <a:pt x="500569" y="257819"/>
                    <a:pt x="555987" y="75523"/>
                    <a:pt x="595363" y="32501"/>
                  </a:cubicBezTo>
                  <a:cubicBezTo>
                    <a:pt x="634739" y="-10521"/>
                    <a:pt x="660260" y="1875"/>
                    <a:pt x="695990" y="45626"/>
                  </a:cubicBezTo>
                  <a:cubicBezTo>
                    <a:pt x="731720" y="89377"/>
                    <a:pt x="774014" y="249069"/>
                    <a:pt x="809744" y="295008"/>
                  </a:cubicBezTo>
                  <a:cubicBezTo>
                    <a:pt x="845474" y="340947"/>
                    <a:pt x="874641" y="359177"/>
                    <a:pt x="910371" y="321259"/>
                  </a:cubicBezTo>
                  <a:cubicBezTo>
                    <a:pt x="946101" y="283341"/>
                    <a:pt x="992040" y="117816"/>
                    <a:pt x="1024124" y="67502"/>
                  </a:cubicBezTo>
                  <a:cubicBezTo>
                    <a:pt x="1056208" y="17188"/>
                    <a:pt x="1084618" y="24883"/>
                    <a:pt x="1102877" y="19376"/>
                  </a:cubicBezTo>
                  <a:cubicBezTo>
                    <a:pt x="1121136" y="13869"/>
                    <a:pt x="1128572" y="33002"/>
                    <a:pt x="1133676" y="34460"/>
                  </a:cubicBezTo>
                  <a:cubicBezTo>
                    <a:pt x="1138780" y="35918"/>
                    <a:pt x="1142617" y="39793"/>
                    <a:pt x="1133502" y="2812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Connettore 2 48"/>
          <p:cNvCxnSpPr/>
          <p:nvPr/>
        </p:nvCxnSpPr>
        <p:spPr>
          <a:xfrm>
            <a:off x="3203848" y="2259841"/>
            <a:ext cx="0" cy="1722557"/>
          </a:xfrm>
          <a:prstGeom prst="straightConnector1">
            <a:avLst/>
          </a:prstGeom>
          <a:ln w="25400">
            <a:solidFill>
              <a:srgbClr val="3346F7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83820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Autovalori ed Autostati</a:t>
            </a:r>
            <a:endParaRPr lang="it-IT" sz="2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442392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7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28600" y="66675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Esempio:  Polarizzatore con polarizzazione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P</a:t>
            </a:r>
            <a:r>
              <a:rPr lang="it-IT" b="1" dirty="0" smtClean="0"/>
              <a:t>=y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1200150"/>
            <a:ext cx="42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 due </a:t>
            </a:r>
            <a:r>
              <a:rPr lang="it-IT" b="1" dirty="0" smtClean="0"/>
              <a:t>autovalori</a:t>
            </a:r>
            <a:r>
              <a:rPr lang="it-IT" dirty="0" smtClean="0"/>
              <a:t> sono “passa” ; “non passa”</a:t>
            </a:r>
            <a:endParaRPr lang="it-IT" dirty="0"/>
          </a:p>
        </p:txBody>
      </p:sp>
      <p:sp>
        <p:nvSpPr>
          <p:cNvPr id="16" name="Rectangle 15"/>
          <p:cNvSpPr/>
          <p:nvPr/>
        </p:nvSpPr>
        <p:spPr>
          <a:xfrm>
            <a:off x="150824" y="173355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Se l’</a:t>
            </a:r>
            <a:r>
              <a:rPr lang="it-IT" b="1" dirty="0" smtClean="0"/>
              <a:t>autostato </a:t>
            </a:r>
            <a:r>
              <a:rPr lang="it-IT" dirty="0" smtClean="0"/>
              <a:t>del fotone è </a:t>
            </a:r>
            <a:r>
              <a:rPr lang="it-IT" b="1" dirty="0" err="1" smtClean="0">
                <a:solidFill>
                  <a:srgbClr val="009900"/>
                </a:solidFill>
              </a:rPr>
              <a:t>e</a:t>
            </a:r>
            <a:r>
              <a:rPr lang="it-IT" b="1" baseline="-25000" dirty="0" err="1" smtClean="0">
                <a:solidFill>
                  <a:srgbClr val="009900"/>
                </a:solidFill>
              </a:rPr>
              <a:t>F</a:t>
            </a:r>
            <a:r>
              <a:rPr lang="it-IT" b="1" baseline="-25000" dirty="0" smtClean="0">
                <a:solidFill>
                  <a:srgbClr val="009900"/>
                </a:solidFill>
              </a:rPr>
              <a:t> </a:t>
            </a:r>
            <a:r>
              <a:rPr lang="it-IT" b="1" dirty="0" smtClean="0">
                <a:solidFill>
                  <a:srgbClr val="009900"/>
                </a:solidFill>
              </a:rPr>
              <a:t>=  </a:t>
            </a:r>
            <a:r>
              <a:rPr lang="it-IT" b="1" dirty="0" err="1" smtClean="0">
                <a:solidFill>
                  <a:srgbClr val="009900"/>
                </a:solidFill>
              </a:rPr>
              <a:t>e</a:t>
            </a:r>
            <a:r>
              <a:rPr lang="it-IT" b="1" baseline="-25000" dirty="0" err="1" smtClean="0">
                <a:solidFill>
                  <a:srgbClr val="009900"/>
                </a:solidFill>
              </a:rPr>
              <a:t>P</a:t>
            </a:r>
            <a:r>
              <a:rPr lang="it-IT" b="1" baseline="-25000" dirty="0" smtClean="0">
                <a:solidFill>
                  <a:srgbClr val="009900"/>
                </a:solidFill>
              </a:rPr>
              <a:t>  </a:t>
            </a:r>
            <a:r>
              <a:rPr lang="it-IT" b="1" dirty="0" smtClean="0"/>
              <a:t>= y        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</a:t>
            </a:r>
            <a:r>
              <a:rPr lang="it-IT" dirty="0" smtClean="0"/>
              <a:t>    ho l’autovalore “</a:t>
            </a:r>
            <a:r>
              <a:rPr lang="it-IT" b="1" dirty="0" smtClean="0">
                <a:solidFill>
                  <a:srgbClr val="009900"/>
                </a:solidFill>
              </a:rPr>
              <a:t>passa</a:t>
            </a:r>
            <a:r>
              <a:rPr lang="it-IT" dirty="0" smtClean="0"/>
              <a:t>” </a:t>
            </a:r>
            <a:endParaRPr lang="it-IT" dirty="0"/>
          </a:p>
        </p:txBody>
      </p:sp>
      <p:sp>
        <p:nvSpPr>
          <p:cNvPr id="17" name="Rectangle 16"/>
          <p:cNvSpPr/>
          <p:nvPr/>
        </p:nvSpPr>
        <p:spPr>
          <a:xfrm>
            <a:off x="227024" y="2256213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Se l’</a:t>
            </a:r>
            <a:r>
              <a:rPr lang="it-IT" b="1" dirty="0" smtClean="0"/>
              <a:t>autostato</a:t>
            </a:r>
            <a:r>
              <a:rPr lang="it-IT" dirty="0" smtClean="0"/>
              <a:t> del fotone è </a:t>
            </a:r>
            <a:r>
              <a:rPr lang="it-IT" b="1" dirty="0" err="1" smtClean="0">
                <a:solidFill>
                  <a:srgbClr val="FF0000"/>
                </a:solidFill>
              </a:rPr>
              <a:t>e</a:t>
            </a:r>
            <a:r>
              <a:rPr lang="it-IT" b="1" baseline="-25000" dirty="0" err="1" smtClean="0">
                <a:solidFill>
                  <a:srgbClr val="FF0000"/>
                </a:solidFill>
              </a:rPr>
              <a:t>F</a:t>
            </a:r>
            <a:r>
              <a:rPr lang="it-IT" b="1" baseline="-25000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e</a:t>
            </a:r>
            <a:r>
              <a:rPr lang="it-IT" b="1" baseline="-25000" dirty="0" err="1" smtClean="0">
                <a:solidFill>
                  <a:srgbClr val="FF0000"/>
                </a:solidFill>
              </a:rPr>
              <a:t>P</a:t>
            </a:r>
            <a:r>
              <a:rPr lang="it-IT" b="1" baseline="-25000" dirty="0" smtClean="0">
                <a:solidFill>
                  <a:srgbClr val="FF0000"/>
                </a:solidFill>
              </a:rPr>
              <a:t>  </a:t>
            </a:r>
            <a:r>
              <a:rPr lang="it-IT" b="1" dirty="0" smtClean="0"/>
              <a:t>= y</a:t>
            </a:r>
            <a:r>
              <a:rPr lang="it-IT" dirty="0" smtClean="0"/>
              <a:t>         </a:t>
            </a:r>
            <a:r>
              <a:rPr lang="it-IT" dirty="0" smtClean="0">
                <a:sym typeface="Symbol"/>
              </a:rPr>
              <a:t></a:t>
            </a:r>
            <a:r>
              <a:rPr lang="it-IT" dirty="0" smtClean="0"/>
              <a:t>    ho l’autovalore “</a:t>
            </a:r>
            <a:r>
              <a:rPr lang="it-IT" b="1" dirty="0" smtClean="0">
                <a:solidFill>
                  <a:srgbClr val="FF0000"/>
                </a:solidFill>
              </a:rPr>
              <a:t>non passa</a:t>
            </a:r>
            <a:r>
              <a:rPr lang="it-IT" dirty="0" smtClean="0"/>
              <a:t>” </a:t>
            </a:r>
            <a:endParaRPr lang="it-IT" dirty="0"/>
          </a:p>
        </p:txBody>
      </p:sp>
      <p:sp>
        <p:nvSpPr>
          <p:cNvPr id="18" name="TextBox 17"/>
          <p:cNvSpPr txBox="1"/>
          <p:nvPr/>
        </p:nvSpPr>
        <p:spPr>
          <a:xfrm>
            <a:off x="220180" y="3147814"/>
            <a:ext cx="67280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Se il sistema in esame è in un </a:t>
            </a:r>
            <a:r>
              <a:rPr lang="it-IT" sz="1600" b="1" dirty="0" smtClean="0"/>
              <a:t>“autostato” </a:t>
            </a:r>
            <a:r>
              <a:rPr lang="it-IT" sz="1600" dirty="0" smtClean="0"/>
              <a:t>sappiamo con </a:t>
            </a:r>
            <a:r>
              <a:rPr lang="it-IT" sz="1600" b="1" dirty="0" smtClean="0"/>
              <a:t>certezza il risultato della misura.</a:t>
            </a:r>
          </a:p>
          <a:p>
            <a:r>
              <a:rPr lang="it-IT" sz="1600" dirty="0" smtClean="0"/>
              <a:t>Altrimenti possiamo solo sapere la </a:t>
            </a:r>
            <a:r>
              <a:rPr lang="it-IT" sz="1600" b="1" dirty="0" smtClean="0"/>
              <a:t>probabilità di ottenere un certo risultato.</a:t>
            </a:r>
          </a:p>
          <a:p>
            <a:r>
              <a:rPr lang="it-IT" sz="1600" b="1" dirty="0" smtClean="0"/>
              <a:t>Cioè:</a:t>
            </a:r>
          </a:p>
          <a:p>
            <a:r>
              <a:rPr lang="it-IT" sz="1600" b="1" dirty="0" smtClean="0"/>
              <a:t>Cosa succede se il fotone fa un angolo qualunque </a:t>
            </a:r>
            <a:r>
              <a:rPr lang="it-IT" sz="1600" b="1" dirty="0" smtClean="0">
                <a:sym typeface="Symbol"/>
              </a:rPr>
              <a:t> con il polarizzatore?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83820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Probabilità di un certo stato generico (difficile)</a:t>
            </a:r>
            <a:endParaRPr lang="it-IT" sz="2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442392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8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392" y="741556"/>
            <a:ext cx="5427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1. </a:t>
            </a:r>
            <a:r>
              <a:rPr lang="it-IT" sz="1600" b="1" dirty="0" smtClean="0"/>
              <a:t>Si scompone lo stato del sistema </a:t>
            </a:r>
            <a:r>
              <a:rPr lang="it-IT" sz="1600" dirty="0" smtClean="0"/>
              <a:t>in una combinazione lineare degli autostati del sistema di misura</a:t>
            </a:r>
            <a:r>
              <a:rPr lang="it-IT" sz="1600" dirty="0"/>
              <a:t>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4400" y="1428996"/>
            <a:ext cx="2577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ym typeface="Symbol"/>
              </a:rPr>
              <a:t></a:t>
            </a:r>
            <a:r>
              <a:rPr lang="it-IT" b="1" dirty="0" smtClean="0"/>
              <a:t>   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F</a:t>
            </a:r>
            <a:r>
              <a:rPr lang="it-IT" b="1" dirty="0" smtClean="0"/>
              <a:t>= e</a:t>
            </a:r>
            <a:r>
              <a:rPr lang="it-IT" b="1" baseline="-25000" dirty="0" smtClean="0"/>
              <a:t>y</a:t>
            </a:r>
            <a:r>
              <a:rPr lang="it-IT" b="1" dirty="0" smtClean="0"/>
              <a:t>cos θ + e</a:t>
            </a:r>
            <a:r>
              <a:rPr lang="it-IT" b="1" baseline="-25000" dirty="0" smtClean="0"/>
              <a:t>z</a:t>
            </a:r>
            <a:r>
              <a:rPr lang="it-IT" b="1" dirty="0" smtClean="0"/>
              <a:t>sin θ  </a:t>
            </a:r>
            <a:endParaRPr lang="it-IT" b="1" dirty="0"/>
          </a:p>
        </p:txBody>
      </p:sp>
      <p:sp>
        <p:nvSpPr>
          <p:cNvPr id="20" name="Rectangle 19"/>
          <p:cNvSpPr/>
          <p:nvPr/>
        </p:nvSpPr>
        <p:spPr>
          <a:xfrm>
            <a:off x="86072" y="2715766"/>
            <a:ext cx="6934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2. La </a:t>
            </a:r>
            <a:r>
              <a:rPr lang="it-IT" sz="1600" b="1" dirty="0" smtClean="0"/>
              <a:t>probabilità</a:t>
            </a:r>
            <a:r>
              <a:rPr lang="it-IT" sz="1600" dirty="0" smtClean="0"/>
              <a:t> di ottenere un certo risultato (che </a:t>
            </a:r>
            <a:r>
              <a:rPr lang="it-IT" sz="1600" u="sng" dirty="0" smtClean="0"/>
              <a:t>deve</a:t>
            </a:r>
            <a:r>
              <a:rPr lang="it-IT" sz="1600" dirty="0" smtClean="0"/>
              <a:t> essere uno degli autovalori) è proporzionale al </a:t>
            </a:r>
            <a:r>
              <a:rPr lang="it-IT" sz="1600" b="1" dirty="0" smtClean="0"/>
              <a:t>quadrato del coefficiente del rispettivo </a:t>
            </a:r>
            <a:r>
              <a:rPr lang="it-IT" sz="1600" b="1" dirty="0" err="1" smtClean="0"/>
              <a:t>autostato</a:t>
            </a:r>
            <a:r>
              <a:rPr lang="it-IT" sz="1600" b="1" dirty="0" smtClean="0"/>
              <a:t>:</a:t>
            </a:r>
            <a:endParaRPr lang="it-IT" sz="1600" b="1" dirty="0"/>
          </a:p>
        </p:txBody>
      </p:sp>
      <p:sp>
        <p:nvSpPr>
          <p:cNvPr id="21" name="Rectangle 20"/>
          <p:cNvSpPr/>
          <p:nvPr/>
        </p:nvSpPr>
        <p:spPr>
          <a:xfrm>
            <a:off x="277741" y="3300541"/>
            <a:ext cx="5114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/>
              <a:t>Es. La probabilità di ottenere che </a:t>
            </a:r>
            <a:r>
              <a:rPr lang="it-IT" sz="1600" b="1" dirty="0" smtClean="0"/>
              <a:t>passi (e</a:t>
            </a:r>
            <a:r>
              <a:rPr lang="it-IT" sz="1600" b="1" baseline="-25000" dirty="0" smtClean="0"/>
              <a:t>y</a:t>
            </a:r>
            <a:r>
              <a:rPr lang="it-IT" sz="1600" b="1" dirty="0" smtClean="0"/>
              <a:t>)</a:t>
            </a:r>
            <a:r>
              <a:rPr lang="it-IT" sz="1600" dirty="0" smtClean="0"/>
              <a:t>  è  </a:t>
            </a:r>
            <a:r>
              <a:rPr lang="it-IT" sz="1600" b="1" dirty="0" smtClean="0"/>
              <a:t>P(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y</a:t>
            </a:r>
            <a:r>
              <a:rPr lang="it-IT" sz="1600" b="1" dirty="0" smtClean="0"/>
              <a:t>)= cos</a:t>
            </a:r>
            <a:r>
              <a:rPr lang="it-IT" sz="1600" b="1" baseline="30000" dirty="0" smtClean="0"/>
              <a:t>2</a:t>
            </a:r>
            <a:r>
              <a:rPr lang="it-IT" sz="1600" b="1" dirty="0" smtClean="0"/>
              <a:t> θ </a:t>
            </a:r>
            <a:endParaRPr lang="it-IT" sz="1600" b="1" dirty="0"/>
          </a:p>
        </p:txBody>
      </p:sp>
      <p:sp>
        <p:nvSpPr>
          <p:cNvPr id="22" name="Rectangle 21"/>
          <p:cNvSpPr/>
          <p:nvPr/>
        </p:nvSpPr>
        <p:spPr>
          <a:xfrm>
            <a:off x="138448" y="3639095"/>
            <a:ext cx="7467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             se θ=45</a:t>
            </a:r>
            <a:r>
              <a:rPr lang="it-IT" sz="1600" baseline="30000" dirty="0" smtClean="0"/>
              <a:t>0 </a:t>
            </a:r>
            <a:r>
              <a:rPr lang="it-IT" sz="1600" dirty="0" smtClean="0"/>
              <a:t>, allora cos</a:t>
            </a:r>
            <a:r>
              <a:rPr lang="it-IT" sz="1600" baseline="30000" dirty="0" smtClean="0"/>
              <a:t>2 </a:t>
            </a:r>
            <a:r>
              <a:rPr lang="it-IT" sz="1600" dirty="0" smtClean="0"/>
              <a:t>θ= ½,  cioè </a:t>
            </a:r>
            <a:r>
              <a:rPr lang="it-IT" sz="1600" b="1" dirty="0" smtClean="0"/>
              <a:t>passa 1 fotone ogni 2 </a:t>
            </a:r>
            <a:endParaRPr lang="it-IT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215182" y="4164598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Il risultato è che il fotone, che aveva polarizzazione  </a:t>
            </a:r>
            <a:r>
              <a:rPr lang="it-IT" sz="1600" b="1" dirty="0" err="1" smtClean="0"/>
              <a:t>e</a:t>
            </a:r>
            <a:r>
              <a:rPr lang="it-IT" sz="1600" b="1" baseline="-25000" dirty="0" err="1" smtClean="0"/>
              <a:t>F</a:t>
            </a:r>
            <a:r>
              <a:rPr lang="it-IT" sz="1600" b="1" baseline="-25000" dirty="0" smtClean="0"/>
              <a:t> </a:t>
            </a:r>
            <a:r>
              <a:rPr lang="it-IT" sz="1600" b="1" dirty="0" smtClean="0"/>
              <a:t>, passa o non passa con una probabilità del 50%. </a:t>
            </a:r>
            <a:endParaRPr lang="it-IT" sz="1600" b="1" dirty="0"/>
          </a:p>
        </p:txBody>
      </p:sp>
      <p:sp>
        <p:nvSpPr>
          <p:cNvPr id="15" name="Rectangle 12"/>
          <p:cNvSpPr/>
          <p:nvPr/>
        </p:nvSpPr>
        <p:spPr>
          <a:xfrm>
            <a:off x="152400" y="1924476"/>
            <a:ext cx="45636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(Posso farlo perché in MQ posso sovrapporre gli stati, cioè le soluzioni del sistema)</a:t>
            </a:r>
            <a:endParaRPr lang="it-IT" sz="1600" dirty="0"/>
          </a:p>
        </p:txBody>
      </p:sp>
      <p:grpSp>
        <p:nvGrpSpPr>
          <p:cNvPr id="14" name="Gruppo 13"/>
          <p:cNvGrpSpPr/>
          <p:nvPr/>
        </p:nvGrpSpPr>
        <p:grpSpPr>
          <a:xfrm>
            <a:off x="4880988" y="675286"/>
            <a:ext cx="2571332" cy="1833965"/>
            <a:chOff x="4450267" y="675286"/>
            <a:chExt cx="2571332" cy="1833965"/>
          </a:xfrm>
        </p:grpSpPr>
        <p:grpSp>
          <p:nvGrpSpPr>
            <p:cNvPr id="10" name="Gruppo 9"/>
            <p:cNvGrpSpPr/>
            <p:nvPr/>
          </p:nvGrpSpPr>
          <p:grpSpPr>
            <a:xfrm>
              <a:off x="4450267" y="675286"/>
              <a:ext cx="2571332" cy="1833965"/>
              <a:chOff x="4450267" y="675286"/>
              <a:chExt cx="2571332" cy="1833965"/>
            </a:xfrm>
          </p:grpSpPr>
          <p:pic>
            <p:nvPicPr>
              <p:cNvPr id="3" name="Immagine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50267" y="675286"/>
                <a:ext cx="2571332" cy="1833965"/>
              </a:xfrm>
              <a:prstGeom prst="rect">
                <a:avLst/>
              </a:prstGeom>
            </p:spPr>
          </p:pic>
          <p:cxnSp>
            <p:nvCxnSpPr>
              <p:cNvPr id="5" name="Connettore 2 4"/>
              <p:cNvCxnSpPr/>
              <p:nvPr/>
            </p:nvCxnSpPr>
            <p:spPr>
              <a:xfrm flipV="1">
                <a:off x="6156176" y="1253223"/>
                <a:ext cx="0" cy="720878"/>
              </a:xfrm>
              <a:prstGeom prst="straightConnector1">
                <a:avLst/>
              </a:prstGeom>
              <a:ln w="22225">
                <a:solidFill>
                  <a:srgbClr val="3346F7"/>
                </a:solidFill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CasellaDiTesto 10"/>
            <p:cNvSpPr txBox="1"/>
            <p:nvPr/>
          </p:nvSpPr>
          <p:spPr>
            <a:xfrm>
              <a:off x="6156176" y="125619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3346F7"/>
                  </a:solidFill>
                </a:rPr>
                <a:t>e</a:t>
              </a:r>
              <a:r>
                <a:rPr lang="it-IT" b="1" baseline="-25000" dirty="0" err="1" smtClean="0">
                  <a:solidFill>
                    <a:srgbClr val="3346F7"/>
                  </a:solidFill>
                </a:rPr>
                <a:t>P</a:t>
              </a:r>
              <a:endParaRPr lang="en-US" b="1" dirty="0">
                <a:solidFill>
                  <a:srgbClr val="3346F7"/>
                </a:solidFill>
              </a:endParaRPr>
            </a:p>
          </p:txBody>
        </p:sp>
      </p:grp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483518"/>
          </a:xfrm>
          <a:prstGeom prst="rect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918"/>
            <a:ext cx="8382000" cy="410592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Cosa succede e cosa è successo</a:t>
            </a: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04448" y="4803998"/>
            <a:ext cx="442392" cy="252759"/>
          </a:xfrm>
        </p:spPr>
        <p:txBody>
          <a:bodyPr/>
          <a:lstStyle/>
          <a:p>
            <a:fld id="{2BFC0026-57C0-4FBE-A77A-58B0CFCFBA7E}" type="slidenum">
              <a:rPr lang="it-IT" sz="1000" smtClean="0">
                <a:solidFill>
                  <a:schemeClr val="tx1"/>
                </a:solidFill>
              </a:rPr>
              <a:pPr/>
              <a:t>9</a:t>
            </a:fld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5496" y="4803998"/>
            <a:ext cx="3744416" cy="273844"/>
          </a:xfrm>
        </p:spPr>
        <p:txBody>
          <a:bodyPr/>
          <a:lstStyle/>
          <a:p>
            <a:pPr algn="l"/>
            <a:r>
              <a:rPr lang="it-IT" sz="1000" dirty="0" smtClean="0">
                <a:solidFill>
                  <a:schemeClr val="tx1"/>
                </a:solidFill>
              </a:rPr>
              <a:t>Relatività &amp; Meccanica Quantistica - Carlo Cosmelli</a:t>
            </a:r>
            <a:endParaRPr lang="it-IT" sz="1000" dirty="0">
              <a:solidFill>
                <a:schemeClr val="tx1"/>
              </a:solidFill>
            </a:endParaRPr>
          </a:p>
        </p:txBody>
      </p:sp>
      <p:pic>
        <p:nvPicPr>
          <p:cNvPr id="6" name="Picture 3" descr="D:\Didattica\Coursera\Poster Philadelphia\logo RQM 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3478"/>
            <a:ext cx="2130662" cy="12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04800" y="59055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fotone che passa </a:t>
            </a:r>
            <a:r>
              <a:rPr lang="it-IT" dirty="0" smtClean="0"/>
              <a:t>(</a:t>
            </a:r>
            <a:r>
              <a:rPr lang="it-IT" u="sng" dirty="0" smtClean="0"/>
              <a:t>tutti</a:t>
            </a:r>
            <a:r>
              <a:rPr lang="it-IT" dirty="0" smtClean="0"/>
              <a:t> i fotoni che passano)  risulta </a:t>
            </a:r>
            <a:r>
              <a:rPr lang="it-IT" b="1" dirty="0" smtClean="0"/>
              <a:t>polarizzato secondo la direzione del polarizzatore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P</a:t>
            </a:r>
            <a:r>
              <a:rPr lang="it-IT" b="1" baseline="-25000" dirty="0" smtClean="0"/>
              <a:t> </a:t>
            </a:r>
            <a:r>
              <a:rPr lang="it-IT" b="1" dirty="0" smtClean="0"/>
              <a:t>. </a:t>
            </a:r>
            <a:endParaRPr lang="it-IT" b="1" dirty="0"/>
          </a:p>
        </p:txBody>
      </p:sp>
      <p:sp>
        <p:nvSpPr>
          <p:cNvPr id="11" name="Rectangle 10"/>
          <p:cNvSpPr/>
          <p:nvPr/>
        </p:nvSpPr>
        <p:spPr>
          <a:xfrm>
            <a:off x="304800" y="226695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Se avessi scelto un polarizzatore con un asse di polarizzazione diverso, il fotone che usciva sarebbe stato diverso.</a:t>
            </a:r>
            <a:endParaRPr lang="it-IT" dirty="0"/>
          </a:p>
        </p:txBody>
      </p:sp>
      <p:sp>
        <p:nvSpPr>
          <p:cNvPr id="12" name="Rectangle 11"/>
          <p:cNvSpPr/>
          <p:nvPr/>
        </p:nvSpPr>
        <p:spPr>
          <a:xfrm>
            <a:off x="304800" y="310515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misuratore</a:t>
            </a:r>
            <a:r>
              <a:rPr lang="it-IT" dirty="0" smtClean="0"/>
              <a:t> (l’interazione del sistema quantistico con il sistema “esterno”) </a:t>
            </a:r>
            <a:r>
              <a:rPr lang="it-IT" b="1" u="sng" dirty="0" smtClean="0"/>
              <a:t>cambia</a:t>
            </a:r>
            <a:r>
              <a:rPr lang="it-IT" b="1" dirty="0" smtClean="0"/>
              <a:t>  lo  stato del sistema fisico.</a:t>
            </a:r>
            <a:endParaRPr lang="it-IT" b="1" dirty="0"/>
          </a:p>
        </p:txBody>
      </p:sp>
      <p:sp>
        <p:nvSpPr>
          <p:cNvPr id="13" name="Rectangle 12"/>
          <p:cNvSpPr/>
          <p:nvPr/>
        </p:nvSpPr>
        <p:spPr>
          <a:xfrm>
            <a:off x="304800" y="14287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C’è stato un brusco </a:t>
            </a:r>
            <a:r>
              <a:rPr lang="it-IT" b="1" dirty="0" smtClean="0"/>
              <a:t>cambiamento nello stato dei fotoni: 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F</a:t>
            </a:r>
            <a:r>
              <a:rPr lang="it-IT" b="1" dirty="0" smtClean="0"/>
              <a:t> </a:t>
            </a:r>
            <a:r>
              <a:rPr lang="it-IT" b="1" dirty="0" smtClean="0">
                <a:sym typeface="Symbol"/>
              </a:rPr>
              <a:t></a:t>
            </a:r>
            <a:r>
              <a:rPr lang="it-IT" b="1" dirty="0" smtClean="0"/>
              <a:t> </a:t>
            </a:r>
            <a:r>
              <a:rPr lang="it-IT" b="1" dirty="0" err="1" smtClean="0"/>
              <a:t>e</a:t>
            </a:r>
            <a:r>
              <a:rPr lang="it-IT" b="1" baseline="-25000" dirty="0" err="1" smtClean="0"/>
              <a:t>P</a:t>
            </a:r>
            <a:r>
              <a:rPr lang="it-IT" dirty="0" smtClean="0"/>
              <a:t> .  E’ il cosiddetto “collasso” della funzione d’onda del sistema. </a:t>
            </a:r>
            <a:endParaRPr lang="it-IT" dirty="0"/>
          </a:p>
        </p:txBody>
      </p:sp>
      <p:sp>
        <p:nvSpPr>
          <p:cNvPr id="14" name="Rectangle 13"/>
          <p:cNvSpPr/>
          <p:nvPr/>
        </p:nvSpPr>
        <p:spPr>
          <a:xfrm>
            <a:off x="304800" y="386715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Le probabilità (a priori) si realizzano in un </a:t>
            </a:r>
            <a:r>
              <a:rPr lang="it-IT" b="1" smtClean="0"/>
              <a:t>risultato </a:t>
            </a:r>
            <a:r>
              <a:rPr lang="it-IT" b="1" u="sng" smtClean="0"/>
              <a:t>certo.</a:t>
            </a:r>
            <a:r>
              <a:rPr lang="it-IT" b="1" smtClean="0"/>
              <a:t> </a:t>
            </a:r>
            <a:endParaRPr lang="it-IT" b="1" dirty="0"/>
          </a:p>
        </p:txBody>
      </p:sp>
      <p:sp>
        <p:nvSpPr>
          <p:cNvPr id="15" name="Rectangle 14"/>
          <p:cNvSpPr/>
          <p:nvPr/>
        </p:nvSpPr>
        <p:spPr>
          <a:xfrm>
            <a:off x="311727" y="4299942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La misura modifica (disturba?) il sistema in esame.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41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 w="sm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12767</TotalTime>
  <Words>3293</Words>
  <Application>Microsoft Office PowerPoint</Application>
  <PresentationFormat>Presentazione su schermo (16:9)</PresentationFormat>
  <Paragraphs>382</Paragraphs>
  <Slides>28</Slides>
  <Notes>28</Notes>
  <HiddenSlides>3</HiddenSlides>
  <MMClips>0</MMClips>
  <ScaleCrop>false</ScaleCrop>
  <HeadingPairs>
    <vt:vector size="10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Collegamenti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28</vt:i4>
      </vt:variant>
    </vt:vector>
  </HeadingPairs>
  <TitlesOfParts>
    <vt:vector size="40" baseType="lpstr">
      <vt:lpstr>Arial</vt:lpstr>
      <vt:lpstr>Calibri</vt:lpstr>
      <vt:lpstr>Cambria</vt:lpstr>
      <vt:lpstr>Cambria Math</vt:lpstr>
      <vt:lpstr>ÇlÇr ñæí©</vt:lpstr>
      <vt:lpstr>Gungsuh</vt:lpstr>
      <vt:lpstr>Symbol</vt:lpstr>
      <vt:lpstr>Times New Roman</vt:lpstr>
      <vt:lpstr>Tema di Office</vt:lpstr>
      <vt:lpstr>Macintosh%20HD:Users:liviasoffi:Desktop:COURSERA:MeccanicaQuantistica:Appunti%20QM12010%20-%20MQ%20completo2012%20%20pagine%2014-20%20-%20ok.doc!OLE_LINK36</vt:lpstr>
      <vt:lpstr>Equation</vt:lpstr>
      <vt:lpstr>Equazione</vt:lpstr>
      <vt:lpstr>La visione del mondo  della Relatività e della Meccanica Quantistica</vt:lpstr>
      <vt:lpstr>Einstein, Podolsky e Rosen: 25 marzo 1935</vt:lpstr>
      <vt:lpstr>Nozioni preliminari:  la polarizzazione della luce</vt:lpstr>
      <vt:lpstr>Il polarizzatore - 1</vt:lpstr>
      <vt:lpstr>Il polarizzatore – Tanti fotoni/1 fotone</vt:lpstr>
      <vt:lpstr>L’interpretazione ortodossa della MQ (Copenhagen) </vt:lpstr>
      <vt:lpstr>Autovalori ed Autostati</vt:lpstr>
      <vt:lpstr>Probabilità di un certo stato generico (difficile)</vt:lpstr>
      <vt:lpstr>Cosa succede e cosa è successo </vt:lpstr>
      <vt:lpstr>La visione del mondo  della Relatività e della Meccanica Quantistica</vt:lpstr>
      <vt:lpstr>La notazione di Dirac - 1 </vt:lpstr>
      <vt:lpstr>La notazione di Dirac  - 2</vt:lpstr>
      <vt:lpstr>Le direzioni che utilizzeremo negli esperimenti</vt:lpstr>
      <vt:lpstr>Misure di polarizzazione su coppie di fotoni</vt:lpstr>
      <vt:lpstr>Misure di polarizzazione</vt:lpstr>
      <vt:lpstr>Scomposizione della funzione d’onda</vt:lpstr>
      <vt:lpstr>Collasso della funzione d’onda dopo la misura</vt:lpstr>
      <vt:lpstr>disegni</vt:lpstr>
      <vt:lpstr>La visione del mondo  della Relatività e della Meccanica Quantistica</vt:lpstr>
      <vt:lpstr>Stati entangled (interlacciati)</vt:lpstr>
      <vt:lpstr>La caratteristica degli Stati Entangled</vt:lpstr>
      <vt:lpstr>Stati entangled - conclusioni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 Coursera</dc:title>
  <dc:creator>cc</dc:creator>
  <cp:lastModifiedBy>Carlo Cosmelli</cp:lastModifiedBy>
  <cp:revision>179</cp:revision>
  <cp:lastPrinted>2013-10-28T09:35:15Z</cp:lastPrinted>
  <dcterms:created xsi:type="dcterms:W3CDTF">2013-12-02T09:14:51Z</dcterms:created>
  <dcterms:modified xsi:type="dcterms:W3CDTF">2016-05-17T14:28:54Z</dcterms:modified>
</cp:coreProperties>
</file>